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363" r:id="rId3"/>
    <p:sldId id="348" r:id="rId4"/>
    <p:sldId id="349" r:id="rId5"/>
    <p:sldId id="350" r:id="rId6"/>
    <p:sldId id="351" r:id="rId7"/>
    <p:sldId id="355" r:id="rId8"/>
    <p:sldId id="356" r:id="rId9"/>
    <p:sldId id="357" r:id="rId10"/>
    <p:sldId id="358" r:id="rId11"/>
    <p:sldId id="362" r:id="rId12"/>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F4F47D29-77DB-47DA-B86C-F324EB48D403}" type="datetimeFigureOut">
              <a:rPr lang="es-VE" smtClean="0"/>
              <a:t>21/05/2015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68D93303-0F08-4565-A419-89751460FE67}" type="slidenum">
              <a:rPr lang="es-VE" smtClean="0"/>
              <a:t>‹Nº›</a:t>
            </a:fld>
            <a:endParaRPr lang="es-VE"/>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4F47D29-77DB-47DA-B86C-F324EB48D403}" type="datetimeFigureOut">
              <a:rPr lang="es-VE" smtClean="0"/>
              <a:t>21/05/2015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68D93303-0F08-4565-A419-89751460FE67}"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4F47D29-77DB-47DA-B86C-F324EB48D403}" type="datetimeFigureOut">
              <a:rPr lang="es-VE" smtClean="0"/>
              <a:t>21/05/2015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68D93303-0F08-4565-A419-89751460FE67}"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4F47D29-77DB-47DA-B86C-F324EB48D403}" type="datetimeFigureOut">
              <a:rPr lang="es-VE" smtClean="0"/>
              <a:t>21/05/2015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68D93303-0F08-4565-A419-89751460FE67}"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5" name="Title 94"/>
          <p:cNvSpPr>
            <a:spLocks noGrp="1"/>
          </p:cNvSpPr>
          <p:nvPr>
            <p:ph type="title"/>
          </p:nvPr>
        </p:nvSpPr>
        <p:spPr>
          <a:xfrm>
            <a:off x="457200" y="4463568"/>
            <a:ext cx="8305800" cy="1143000"/>
          </a:xfrm>
        </p:spPr>
        <p:txBody>
          <a:bodyPr/>
          <a:lstStyle/>
          <a:p>
            <a:r>
              <a:rPr lang="es-ES" smtClean="0"/>
              <a:t>Haga clic para modificar el estilo de título del patrón</a:t>
            </a:r>
            <a:endParaRPr lang="en-US"/>
          </a:p>
        </p:txBody>
      </p:sp>
      <p:sp>
        <p:nvSpPr>
          <p:cNvPr id="2" name="Date Placeholder 1"/>
          <p:cNvSpPr>
            <a:spLocks noGrp="1"/>
          </p:cNvSpPr>
          <p:nvPr>
            <p:ph type="dt" sz="half" idx="10"/>
          </p:nvPr>
        </p:nvSpPr>
        <p:spPr/>
        <p:txBody>
          <a:bodyPr/>
          <a:lstStyle/>
          <a:p>
            <a:fld id="{F4F47D29-77DB-47DA-B86C-F324EB48D403}" type="datetimeFigureOut">
              <a:rPr lang="es-VE" smtClean="0"/>
              <a:t>21/05/2015</a:t>
            </a:fld>
            <a:endParaRPr lang="es-VE"/>
          </a:p>
        </p:txBody>
      </p:sp>
      <p:sp>
        <p:nvSpPr>
          <p:cNvPr id="91" name="Footer Placeholder 90"/>
          <p:cNvSpPr>
            <a:spLocks noGrp="1"/>
          </p:cNvSpPr>
          <p:nvPr>
            <p:ph type="ftr" sz="quarter" idx="11"/>
          </p:nvPr>
        </p:nvSpPr>
        <p:spPr/>
        <p:txBody>
          <a:bodyPr/>
          <a:lstStyle/>
          <a:p>
            <a:endParaRPr lang="es-VE"/>
          </a:p>
        </p:txBody>
      </p:sp>
      <p:sp>
        <p:nvSpPr>
          <p:cNvPr id="92" name="Slide Number Placeholder 91"/>
          <p:cNvSpPr>
            <a:spLocks noGrp="1"/>
          </p:cNvSpPr>
          <p:nvPr>
            <p:ph type="sldNum" sz="quarter" idx="12"/>
          </p:nvPr>
        </p:nvSpPr>
        <p:spPr/>
        <p:txBody>
          <a:bodyPr/>
          <a:lstStyle/>
          <a:p>
            <a:fld id="{68D93303-0F08-4565-A419-89751460FE67}" type="slidenum">
              <a:rPr lang="es-VE" smtClean="0"/>
              <a:t>‹Nº›</a:t>
            </a:fld>
            <a:endParaRPr lang="es-V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F4F47D29-77DB-47DA-B86C-F324EB48D403}" type="datetimeFigureOut">
              <a:rPr lang="es-VE" smtClean="0"/>
              <a:t>21/05/2015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68D93303-0F08-4565-A419-89751460FE67}"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F4F47D29-77DB-47DA-B86C-F324EB48D403}" type="datetimeFigureOut">
              <a:rPr lang="es-VE" smtClean="0"/>
              <a:t>21/05/2015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68D93303-0F08-4565-A419-89751460FE67}" type="slidenum">
              <a:rPr lang="es-VE" smtClean="0"/>
              <a:t>‹Nº›</a:t>
            </a:fld>
            <a:endParaRPr lang="es-V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F4F47D29-77DB-47DA-B86C-F324EB48D403}" type="datetimeFigureOut">
              <a:rPr lang="es-VE" smtClean="0"/>
              <a:t>21/05/2015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68D93303-0F08-4565-A419-89751460FE67}"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F47D29-77DB-47DA-B86C-F324EB48D403}" type="datetimeFigureOut">
              <a:rPr lang="es-VE" smtClean="0"/>
              <a:t>21/05/2015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68D93303-0F08-4565-A419-89751460FE67}"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4F47D29-77DB-47DA-B86C-F324EB48D403}" type="datetimeFigureOut">
              <a:rPr lang="es-VE" smtClean="0"/>
              <a:t>21/05/2015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68D93303-0F08-4565-A419-89751460FE67}" type="slidenum">
              <a:rPr lang="es-VE" smtClean="0"/>
              <a:t>‹Nº›</a:t>
            </a:fld>
            <a:endParaRPr lang="es-VE"/>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5" name="Date Placeholder 4"/>
          <p:cNvSpPr>
            <a:spLocks noGrp="1"/>
          </p:cNvSpPr>
          <p:nvPr>
            <p:ph type="dt" sz="half" idx="10"/>
          </p:nvPr>
        </p:nvSpPr>
        <p:spPr/>
        <p:txBody>
          <a:bodyPr/>
          <a:lstStyle/>
          <a:p>
            <a:fld id="{F4F47D29-77DB-47DA-B86C-F324EB48D403}" type="datetimeFigureOut">
              <a:rPr lang="es-VE" smtClean="0"/>
              <a:t>21/05/2015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68D93303-0F08-4565-A419-89751460FE67}" type="slidenum">
              <a:rPr lang="es-VE" smtClean="0"/>
              <a:t>‹Nº›</a:t>
            </a:fld>
            <a:endParaRPr lang="es-VE"/>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F4F47D29-77DB-47DA-B86C-F324EB48D403}" type="datetimeFigureOut">
              <a:rPr lang="es-VE" smtClean="0"/>
              <a:t>21/05/2015</a:t>
            </a:fld>
            <a:endParaRPr lang="es-VE"/>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s-VE"/>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68D93303-0F08-4565-A419-89751460FE67}" type="slidenum">
              <a:rPr lang="es-VE" smtClean="0"/>
              <a:t>‹Nº›</a:t>
            </a:fld>
            <a:endParaRPr lang="es-VE"/>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67461" y="2603209"/>
            <a:ext cx="7009098" cy="830997"/>
          </a:xfrm>
          <a:prstGeom prst="rect">
            <a:avLst/>
          </a:prstGeom>
          <a:solidFill>
            <a:srgbClr val="FFC000"/>
          </a:solidFill>
          <a:ln>
            <a:solidFill>
              <a:schemeClr val="accent1">
                <a:lumMod val="60000"/>
                <a:lumOff val="40000"/>
              </a:schemeClr>
            </a:solidFill>
          </a:ln>
        </p:spPr>
        <p:txBody>
          <a:bodyPr wrap="none" lIns="91440" tIns="45720" rIns="91440" bIns="45720">
            <a:spAutoFit/>
          </a:bodyPr>
          <a:lstStyle/>
          <a:p>
            <a:pPr algn="ctr"/>
            <a:r>
              <a:rPr lang="es-ES" sz="48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ESTUDIO DE FACTIBILIDAD</a:t>
            </a:r>
            <a:endParaRPr lang="es-ES" sz="48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7" name="6 CuadroTexto"/>
          <p:cNvSpPr txBox="1"/>
          <p:nvPr/>
        </p:nvSpPr>
        <p:spPr>
          <a:xfrm>
            <a:off x="395536" y="404664"/>
            <a:ext cx="8208912" cy="1477328"/>
          </a:xfrm>
          <a:prstGeom prst="rect">
            <a:avLst/>
          </a:prstGeom>
          <a:noFill/>
        </p:spPr>
        <p:txBody>
          <a:bodyPr wrap="square" rtlCol="0">
            <a:spAutoFit/>
          </a:bodyPr>
          <a:lstStyle/>
          <a:p>
            <a:pPr algn="ctr"/>
            <a:r>
              <a:rPr lang="es-VE" dirty="0" smtClean="0"/>
              <a:t>República Bolivariana de Venezuela</a:t>
            </a:r>
          </a:p>
          <a:p>
            <a:pPr algn="ctr"/>
            <a:r>
              <a:rPr lang="es-VE" dirty="0" smtClean="0"/>
              <a:t>Ministerio del Poder Popular para la Educación Universitaria</a:t>
            </a:r>
          </a:p>
          <a:p>
            <a:pPr algn="ctr"/>
            <a:r>
              <a:rPr lang="es-VE" dirty="0" smtClean="0"/>
              <a:t>UNIVERSIDAD POLITECNICA TERRITORIAL DE MERIDA «KLEBER RAMIREZ»</a:t>
            </a:r>
          </a:p>
          <a:p>
            <a:pPr algn="ctr"/>
            <a:r>
              <a:rPr lang="es-VE" dirty="0" smtClean="0"/>
              <a:t>PNF Informática</a:t>
            </a:r>
          </a:p>
          <a:p>
            <a:pPr algn="ctr"/>
            <a:endParaRPr lang="es-VE" dirty="0"/>
          </a:p>
        </p:txBody>
      </p:sp>
      <p:sp>
        <p:nvSpPr>
          <p:cNvPr id="6" name="5 CuadroTexto"/>
          <p:cNvSpPr txBox="1"/>
          <p:nvPr/>
        </p:nvSpPr>
        <p:spPr>
          <a:xfrm>
            <a:off x="3383868" y="6011644"/>
            <a:ext cx="2232248" cy="369332"/>
          </a:xfrm>
          <a:prstGeom prst="rect">
            <a:avLst/>
          </a:prstGeom>
          <a:noFill/>
        </p:spPr>
        <p:txBody>
          <a:bodyPr wrap="square" rtlCol="0">
            <a:spAutoFit/>
          </a:bodyPr>
          <a:lstStyle/>
          <a:p>
            <a:pPr algn="ctr"/>
            <a:r>
              <a:rPr lang="es-VE" dirty="0" smtClean="0"/>
              <a:t>MAYO 2015</a:t>
            </a:r>
            <a:endParaRPr lang="es-VE" dirty="0"/>
          </a:p>
        </p:txBody>
      </p:sp>
      <p:sp>
        <p:nvSpPr>
          <p:cNvPr id="8" name="2 Subtítulo"/>
          <p:cNvSpPr txBox="1">
            <a:spLocks/>
          </p:cNvSpPr>
          <p:nvPr/>
        </p:nvSpPr>
        <p:spPr>
          <a:xfrm>
            <a:off x="5076056" y="5517232"/>
            <a:ext cx="3528392" cy="432048"/>
          </a:xfrm>
          <a:prstGeom prst="rect">
            <a:avLst/>
          </a:prstGeom>
          <a:solidFill>
            <a:srgbClr val="EE5D0C"/>
          </a:solidFill>
        </p:spPr>
        <p:txBody>
          <a:bodyPr vert="horz" lIns="182880" tIns="0">
            <a:noAutofit/>
          </a:bodyPr>
          <a:lstStyle>
            <a:lvl1pPr marL="36576" indent="0" algn="r" rtl="0" eaLnBrk="1" latinLnBrk="0" hangingPunct="1">
              <a:spcBef>
                <a:spcPts val="0"/>
              </a:spcBef>
              <a:buClr>
                <a:schemeClr val="accent1"/>
              </a:buClr>
              <a:buSzPct val="80000"/>
              <a:buFont typeface="Wingdings 2"/>
              <a:buNone/>
              <a:defRPr kumimoji="0" sz="2000" kern="1200">
                <a:solidFill>
                  <a:schemeClr val="bg2">
                    <a:shade val="25000"/>
                  </a:schemeClr>
                </a:solidFill>
                <a:effectLst/>
                <a:latin typeface="+mn-lt"/>
                <a:ea typeface="+mn-ea"/>
                <a:cs typeface="+mn-cs"/>
              </a:defRPr>
            </a:lvl1pPr>
            <a:lvl2pPr marL="457200" indent="0" algn="ctr" rtl="0" eaLnBrk="1" latinLnBrk="0" hangingPunct="1">
              <a:spcBef>
                <a:spcPts val="250"/>
              </a:spcBef>
              <a:buClr>
                <a:schemeClr val="accent1"/>
              </a:buClr>
              <a:buSzPct val="100000"/>
              <a:buFont typeface="Verdana"/>
              <a:buNone/>
              <a:defRPr kumimoji="0" sz="2400" kern="1200">
                <a:solidFill>
                  <a:schemeClr val="tx1"/>
                </a:solidFill>
                <a:latin typeface="+mn-lt"/>
                <a:ea typeface="+mn-ea"/>
                <a:cs typeface="+mn-cs"/>
              </a:defRPr>
            </a:lvl2pPr>
            <a:lvl3pPr marL="914400" indent="0" algn="ctr" rtl="0" eaLnBrk="1" latinLnBrk="0" hangingPunct="1">
              <a:spcBef>
                <a:spcPts val="250"/>
              </a:spcBef>
              <a:buClr>
                <a:schemeClr val="accent2">
                  <a:tint val="85000"/>
                  <a:satMod val="285000"/>
                </a:schemeClr>
              </a:buClr>
              <a:buSzPct val="100000"/>
              <a:buFont typeface="Wingdings 2"/>
              <a:buNone/>
              <a:defRPr kumimoji="0" sz="2200" kern="1200">
                <a:solidFill>
                  <a:schemeClr val="tx1"/>
                </a:solidFill>
                <a:latin typeface="+mn-lt"/>
                <a:ea typeface="+mn-ea"/>
                <a:cs typeface="+mn-cs"/>
              </a:defRPr>
            </a:lvl3pPr>
            <a:lvl4pPr marL="1371600" indent="0" algn="ctr" rtl="0" eaLnBrk="1" latinLnBrk="0" hangingPunct="1">
              <a:spcBef>
                <a:spcPts val="230"/>
              </a:spcBef>
              <a:buClr>
                <a:schemeClr val="accent2">
                  <a:tint val="85000"/>
                  <a:satMod val="285000"/>
                </a:schemeClr>
              </a:buClr>
              <a:buSzPct val="112000"/>
              <a:buFont typeface="Verdana"/>
              <a:buNone/>
              <a:defRPr kumimoji="0" sz="1900" kern="1200">
                <a:solidFill>
                  <a:schemeClr val="tx1"/>
                </a:solidFill>
                <a:latin typeface="+mn-lt"/>
                <a:ea typeface="+mn-ea"/>
                <a:cs typeface="+mn-cs"/>
              </a:defRPr>
            </a:lvl4pPr>
            <a:lvl5pPr marL="1828800" indent="0" algn="ctr" rtl="0" eaLnBrk="1" latinLnBrk="0" hangingPunct="1">
              <a:spcBef>
                <a:spcPts val="250"/>
              </a:spcBef>
              <a:buClr>
                <a:schemeClr val="accent3">
                  <a:tint val="85000"/>
                  <a:satMod val="275000"/>
                </a:schemeClr>
              </a:buClr>
              <a:buSzPct val="100000"/>
              <a:buFont typeface="Wingdings 2"/>
              <a:buNone/>
              <a:defRPr kumimoji="0" sz="1800" kern="1200">
                <a:solidFill>
                  <a:schemeClr val="tx1"/>
                </a:solidFill>
                <a:latin typeface="+mn-lt"/>
                <a:ea typeface="+mn-ea"/>
                <a:cs typeface="+mn-cs"/>
              </a:defRPr>
            </a:lvl5pPr>
            <a:lvl6pPr marL="2286000" indent="0" algn="ctr" rtl="0" eaLnBrk="1" latinLnBrk="0" hangingPunct="1">
              <a:spcBef>
                <a:spcPts val="250"/>
              </a:spcBef>
              <a:buClr>
                <a:schemeClr val="accent3">
                  <a:tint val="85000"/>
                  <a:satMod val="275000"/>
                </a:schemeClr>
              </a:buClr>
              <a:buSzPct val="100000"/>
              <a:buFont typeface="Verdana"/>
              <a:buNone/>
              <a:defRPr kumimoji="0" sz="1700" kern="1200" baseline="0">
                <a:solidFill>
                  <a:schemeClr val="tx1"/>
                </a:solidFill>
                <a:latin typeface="+mn-lt"/>
                <a:ea typeface="+mn-ea"/>
                <a:cs typeface="+mn-cs"/>
              </a:defRPr>
            </a:lvl6pPr>
            <a:lvl7pPr marL="2743200" indent="0" algn="ctr" rtl="0" eaLnBrk="1" latinLnBrk="0" hangingPunct="1">
              <a:spcBef>
                <a:spcPts val="255"/>
              </a:spcBef>
              <a:buClr>
                <a:schemeClr val="accent3">
                  <a:tint val="85000"/>
                  <a:satMod val="275000"/>
                </a:schemeClr>
              </a:buClr>
              <a:buSzPct val="100000"/>
              <a:buFont typeface="Wingdings 2"/>
              <a:buNone/>
              <a:defRPr kumimoji="0" sz="1500" kern="1200">
                <a:solidFill>
                  <a:schemeClr val="tx1"/>
                </a:solidFill>
                <a:latin typeface="+mn-lt"/>
                <a:ea typeface="+mn-ea"/>
                <a:cs typeface="+mn-cs"/>
              </a:defRPr>
            </a:lvl7pPr>
            <a:lvl8pPr marL="3200400" indent="0" algn="ctr" rtl="0" eaLnBrk="1" latinLnBrk="0" hangingPunct="1">
              <a:spcBef>
                <a:spcPts val="257"/>
              </a:spcBef>
              <a:buClr>
                <a:schemeClr val="accent3">
                  <a:tint val="85000"/>
                  <a:satMod val="275000"/>
                </a:schemeClr>
              </a:buClr>
              <a:buSzPct val="100000"/>
              <a:buFont typeface="Verdana"/>
              <a:buNone/>
              <a:defRPr kumimoji="0" sz="1500" kern="1200" baseline="0">
                <a:solidFill>
                  <a:schemeClr val="tx1"/>
                </a:solidFill>
                <a:latin typeface="+mn-lt"/>
                <a:ea typeface="+mn-ea"/>
                <a:cs typeface="+mn-cs"/>
              </a:defRPr>
            </a:lvl8pPr>
            <a:lvl9pPr marL="3657600" indent="0" algn="ctr" rtl="0" eaLnBrk="1" latinLnBrk="0" hangingPunct="1">
              <a:spcBef>
                <a:spcPts val="255"/>
              </a:spcBef>
              <a:buClr>
                <a:schemeClr val="accent3">
                  <a:tint val="85000"/>
                  <a:satMod val="275000"/>
                </a:schemeClr>
              </a:buClr>
              <a:buSzPct val="100000"/>
              <a:buFont typeface="Wingdings 2"/>
              <a:buNone/>
              <a:defRPr kumimoji="0" sz="1500" kern="1200">
                <a:solidFill>
                  <a:schemeClr val="tx1"/>
                </a:solidFill>
                <a:latin typeface="+mn-lt"/>
                <a:ea typeface="+mn-ea"/>
                <a:cs typeface="+mn-cs"/>
              </a:defRPr>
            </a:lvl9pPr>
            <a:extLst/>
          </a:lstStyle>
          <a:p>
            <a:pPr marL="36576" marR="0" lvl="0" indent="0" algn="ctr" defTabSz="914400" rtl="0" eaLnBrk="1" fontAlgn="auto" latinLnBrk="0" hangingPunct="1">
              <a:lnSpc>
                <a:spcPct val="100000"/>
              </a:lnSpc>
              <a:spcBef>
                <a:spcPts val="0"/>
              </a:spcBef>
              <a:spcAft>
                <a:spcPts val="0"/>
              </a:spcAft>
              <a:buClr>
                <a:srgbClr val="F07F09"/>
              </a:buClr>
              <a:buSzPct val="80000"/>
              <a:buFont typeface="Wingdings 2"/>
              <a:buNone/>
              <a:tabLst/>
              <a:defRPr/>
            </a:pPr>
            <a:r>
              <a:rPr kumimoji="0" lang="es-VE" sz="2400" b="0" i="0" u="none" strike="noStrike" kern="1200" cap="none" spc="0" normalizeH="0" baseline="0" noProof="0" dirty="0" err="1" smtClean="0">
                <a:ln>
                  <a:noFill/>
                </a:ln>
                <a:solidFill>
                  <a:sysClr val="windowText" lastClr="000000"/>
                </a:solidFill>
                <a:effectLst/>
                <a:uLnTx/>
                <a:uFillTx/>
                <a:latin typeface="Verdana"/>
                <a:ea typeface="+mn-ea"/>
                <a:cs typeface="+mn-cs"/>
              </a:rPr>
              <a:t>Prof</a:t>
            </a:r>
            <a:r>
              <a:rPr kumimoji="0" lang="es-VE" sz="2400" b="0" i="0" u="none" strike="noStrike" kern="1200" cap="none" spc="0" normalizeH="0" baseline="0" noProof="0" dirty="0" smtClean="0">
                <a:ln>
                  <a:noFill/>
                </a:ln>
                <a:solidFill>
                  <a:sysClr val="windowText" lastClr="000000"/>
                </a:solidFill>
                <a:effectLst/>
                <a:uLnTx/>
                <a:uFillTx/>
                <a:latin typeface="Verdana"/>
                <a:ea typeface="+mn-ea"/>
                <a:cs typeface="+mn-cs"/>
              </a:rPr>
              <a:t>: </a:t>
            </a:r>
            <a:r>
              <a:rPr kumimoji="0" lang="es-VE" sz="2400" b="0" i="0" u="none" strike="noStrike" kern="1200" cap="none" spc="0" normalizeH="0" baseline="0" noProof="0" dirty="0" err="1" smtClean="0">
                <a:ln>
                  <a:noFill/>
                </a:ln>
                <a:solidFill>
                  <a:sysClr val="windowText" lastClr="000000"/>
                </a:solidFill>
                <a:effectLst/>
                <a:uLnTx/>
                <a:uFillTx/>
                <a:latin typeface="Verdana"/>
                <a:ea typeface="+mn-ea"/>
                <a:cs typeface="+mn-cs"/>
              </a:rPr>
              <a:t>Jimi</a:t>
            </a:r>
            <a:r>
              <a:rPr kumimoji="0" lang="es-VE" sz="2400" b="0" i="0" u="none" strike="noStrike" kern="1200" cap="none" spc="0" normalizeH="0" baseline="0" noProof="0" dirty="0" smtClean="0">
                <a:ln>
                  <a:noFill/>
                </a:ln>
                <a:solidFill>
                  <a:sysClr val="windowText" lastClr="000000"/>
                </a:solidFill>
                <a:effectLst/>
                <a:uLnTx/>
                <a:uFillTx/>
                <a:latin typeface="Verdana"/>
                <a:ea typeface="+mn-ea"/>
                <a:cs typeface="+mn-cs"/>
              </a:rPr>
              <a:t> Quintero</a:t>
            </a:r>
            <a:endParaRPr kumimoji="0" lang="es-VE" sz="2400" b="0" i="0" u="none" strike="noStrike" kern="1200" cap="none" spc="0" normalizeH="0" baseline="0" noProof="0" dirty="0">
              <a:ln>
                <a:noFill/>
              </a:ln>
              <a:solidFill>
                <a:sysClr val="windowText" lastClr="000000"/>
              </a:solidFill>
              <a:effectLst/>
              <a:uLnTx/>
              <a:uFillTx/>
              <a:latin typeface="Verdana"/>
              <a:ea typeface="+mn-ea"/>
              <a:cs typeface="+mn-cs"/>
            </a:endParaRPr>
          </a:p>
        </p:txBody>
      </p:sp>
    </p:spTree>
    <p:extLst>
      <p:ext uri="{BB962C8B-B14F-4D97-AF65-F5344CB8AC3E}">
        <p14:creationId xmlns:p14="http://schemas.microsoft.com/office/powerpoint/2010/main" val="4096664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476672"/>
            <a:ext cx="8424936" cy="5078313"/>
          </a:xfrm>
          <a:prstGeom prst="rect">
            <a:avLst/>
          </a:prstGeom>
          <a:noFill/>
        </p:spPr>
        <p:txBody>
          <a:bodyPr wrap="square" rtlCol="0">
            <a:spAutoFit/>
          </a:bodyPr>
          <a:lstStyle/>
          <a:p>
            <a:pPr algn="ctr"/>
            <a:r>
              <a:rPr lang="es-VE" sz="3600" b="1" dirty="0" smtClean="0"/>
              <a:t>Cronograma de Actividades</a:t>
            </a:r>
          </a:p>
          <a:p>
            <a:endParaRPr lang="es-VE" b="1" dirty="0"/>
          </a:p>
          <a:p>
            <a:endParaRPr lang="es-VE" dirty="0"/>
          </a:p>
          <a:p>
            <a:pPr algn="just"/>
            <a:r>
              <a:rPr lang="es-VE" sz="2800" dirty="0" smtClean="0"/>
              <a:t>   Es </a:t>
            </a:r>
            <a:r>
              <a:rPr lang="es-VE" sz="2800" dirty="0"/>
              <a:t>un elemento o parte de un anteproyecto o proyecto que ayuda a determinar la duración de cada una de las actividades a realizar o ejecutar en el mismo. El cronograma de actividades nos sirve para analizar si el proyecto utiliza adecuadamente el tiempo y los recursos. </a:t>
            </a:r>
          </a:p>
          <a:p>
            <a:pPr algn="just"/>
            <a:r>
              <a:rPr lang="es-VE" sz="2800" dirty="0" smtClean="0"/>
              <a:t>   Para </a:t>
            </a:r>
            <a:r>
              <a:rPr lang="es-VE" sz="2800" dirty="0"/>
              <a:t>realizar el cronograma de las actividades se utilizan diversas técnicas gráficas, la más simple y utilizada es el “Diagrama de Gantt”, </a:t>
            </a:r>
          </a:p>
        </p:txBody>
      </p:sp>
    </p:spTree>
    <p:extLst>
      <p:ext uri="{BB962C8B-B14F-4D97-AF65-F5344CB8AC3E}">
        <p14:creationId xmlns:p14="http://schemas.microsoft.com/office/powerpoint/2010/main" val="1536507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476672"/>
            <a:ext cx="8424936" cy="1631216"/>
          </a:xfrm>
          <a:prstGeom prst="rect">
            <a:avLst/>
          </a:prstGeom>
          <a:noFill/>
        </p:spPr>
        <p:txBody>
          <a:bodyPr wrap="square" rtlCol="0">
            <a:spAutoFit/>
          </a:bodyPr>
          <a:lstStyle/>
          <a:p>
            <a:pPr algn="ctr"/>
            <a:r>
              <a:rPr lang="es-VE" sz="3600" b="1" dirty="0" smtClean="0"/>
              <a:t>Cronograma de Actividades</a:t>
            </a:r>
          </a:p>
          <a:p>
            <a:endParaRPr lang="es-VE" b="1" dirty="0"/>
          </a:p>
          <a:p>
            <a:endParaRPr lang="es-VE" dirty="0"/>
          </a:p>
          <a:p>
            <a:pPr algn="just"/>
            <a:r>
              <a:rPr lang="es-VE" sz="2800" dirty="0" smtClean="0"/>
              <a:t>   </a:t>
            </a:r>
            <a:endParaRPr lang="es-VE" sz="2800" dirty="0"/>
          </a:p>
        </p:txBody>
      </p:sp>
      <p:pic>
        <p:nvPicPr>
          <p:cNvPr id="266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6601" y="1628800"/>
            <a:ext cx="7602806" cy="4631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5101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476672"/>
            <a:ext cx="8496944" cy="5786199"/>
          </a:xfrm>
          <a:prstGeom prst="rect">
            <a:avLst/>
          </a:prstGeom>
        </p:spPr>
        <p:txBody>
          <a:bodyPr wrap="square">
            <a:spAutoFit/>
          </a:bodyPr>
          <a:lstStyle/>
          <a:p>
            <a:pPr algn="ctr"/>
            <a:r>
              <a:rPr lang="es-VE" sz="3600" b="1" dirty="0" smtClean="0"/>
              <a:t>Estudio de Factibilidad</a:t>
            </a:r>
            <a:r>
              <a:rPr lang="es-VE" sz="3600" b="1" dirty="0" smtClean="0"/>
              <a:t>. </a:t>
            </a:r>
            <a:endParaRPr lang="es-VE" sz="3600" b="1" dirty="0" smtClean="0"/>
          </a:p>
          <a:p>
            <a:pPr algn="just"/>
            <a:endParaRPr lang="es-VE" dirty="0" smtClean="0"/>
          </a:p>
          <a:p>
            <a:pPr algn="just"/>
            <a:r>
              <a:rPr lang="es-VE" sz="2800" b="1" dirty="0" smtClean="0"/>
              <a:t>   </a:t>
            </a:r>
            <a:r>
              <a:rPr lang="es-VE" sz="2800" b="1" dirty="0" smtClean="0"/>
              <a:t>Sirve para recopilar datos relevantes sobre el desarrollo de un proyecto y en base a ello tomar la mejor decisión, si procede su estudio, desarrollo o implementación.</a:t>
            </a:r>
          </a:p>
          <a:p>
            <a:pPr algn="just"/>
            <a:endParaRPr lang="es-VE" sz="2800" b="1" dirty="0"/>
          </a:p>
          <a:p>
            <a:pPr algn="ctr"/>
            <a:r>
              <a:rPr lang="es-VE" sz="3600" b="1" dirty="0" smtClean="0"/>
              <a:t>Objetivos de un Estudio de Factibilidad</a:t>
            </a:r>
            <a:r>
              <a:rPr lang="es-VE" sz="2800" dirty="0" smtClean="0"/>
              <a:t> </a:t>
            </a:r>
            <a:endParaRPr lang="es-VE" sz="2800" dirty="0" smtClean="0"/>
          </a:p>
          <a:p>
            <a:pPr algn="just"/>
            <a:endParaRPr lang="es-VE" sz="2800" dirty="0"/>
          </a:p>
          <a:p>
            <a:pPr marL="457200" indent="-457200" algn="just">
              <a:buFont typeface="Wingdings" pitchFamily="2" charset="2"/>
              <a:buChar char="v"/>
            </a:pPr>
            <a:r>
              <a:rPr lang="es-VE" sz="2800" dirty="0" smtClean="0"/>
              <a:t>Auxiliar a una organización a lograr sus objetivos.</a:t>
            </a:r>
            <a:endParaRPr lang="es-VE" sz="2800" dirty="0" smtClean="0"/>
          </a:p>
          <a:p>
            <a:pPr marL="457200" indent="-457200" algn="just">
              <a:buFont typeface="Wingdings" pitchFamily="2" charset="2"/>
              <a:buChar char="v"/>
            </a:pPr>
            <a:r>
              <a:rPr lang="es-VE" sz="2800" dirty="0" smtClean="0"/>
              <a:t>Cubrir las metas con los recursos actuales en las áreas técnicas, económicas y operativas. </a:t>
            </a:r>
            <a:endParaRPr lang="es-VE" sz="2800" dirty="0" smtClean="0"/>
          </a:p>
          <a:p>
            <a:pPr algn="just"/>
            <a:endParaRPr lang="es-VE" sz="2800" dirty="0"/>
          </a:p>
        </p:txBody>
      </p:sp>
    </p:spTree>
    <p:extLst>
      <p:ext uri="{BB962C8B-B14F-4D97-AF65-F5344CB8AC3E}">
        <p14:creationId xmlns:p14="http://schemas.microsoft.com/office/powerpoint/2010/main" val="4104913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476672"/>
            <a:ext cx="8496944" cy="4801314"/>
          </a:xfrm>
          <a:prstGeom prst="rect">
            <a:avLst/>
          </a:prstGeom>
        </p:spPr>
        <p:txBody>
          <a:bodyPr wrap="square">
            <a:spAutoFit/>
          </a:bodyPr>
          <a:lstStyle/>
          <a:p>
            <a:pPr algn="ctr"/>
            <a:r>
              <a:rPr lang="es-VE" sz="3600" b="1" dirty="0" smtClean="0"/>
              <a:t>Factibilidad del Proyecto. </a:t>
            </a:r>
          </a:p>
          <a:p>
            <a:pPr algn="just"/>
            <a:endParaRPr lang="es-VE" dirty="0" smtClean="0"/>
          </a:p>
          <a:p>
            <a:pPr algn="just"/>
            <a:r>
              <a:rPr lang="es-VE" sz="2800" b="1" dirty="0" smtClean="0"/>
              <a:t>   S</a:t>
            </a:r>
            <a:r>
              <a:rPr lang="es-VE" sz="2800" dirty="0" smtClean="0"/>
              <a:t>e </a:t>
            </a:r>
            <a:r>
              <a:rPr lang="es-VE" sz="2800" dirty="0"/>
              <a:t>refiere a la disponibilidad de los recursos necesarios para llevar a cabo los objetivos o metas señalados. Aquí debe especificar claramente si el proyecto es factible o no. La factibilidad se apoya en 3 aspectos básicos: </a:t>
            </a:r>
            <a:endParaRPr lang="es-VE" sz="2800" dirty="0" smtClean="0"/>
          </a:p>
          <a:p>
            <a:pPr algn="just"/>
            <a:endParaRPr lang="es-VE" sz="2800" dirty="0"/>
          </a:p>
          <a:p>
            <a:pPr marL="457200" indent="-457200" algn="just">
              <a:buFont typeface="Wingdings" pitchFamily="2" charset="2"/>
              <a:buChar char="v"/>
            </a:pPr>
            <a:r>
              <a:rPr lang="es-VE" sz="2800" dirty="0" smtClean="0"/>
              <a:t>Operativo.</a:t>
            </a:r>
          </a:p>
          <a:p>
            <a:pPr marL="457200" indent="-457200" algn="just">
              <a:buFont typeface="Wingdings" pitchFamily="2" charset="2"/>
              <a:buChar char="v"/>
            </a:pPr>
            <a:r>
              <a:rPr lang="es-VE" sz="2800" dirty="0" smtClean="0"/>
              <a:t>Técnico.</a:t>
            </a:r>
          </a:p>
          <a:p>
            <a:pPr marL="457200" indent="-457200" algn="just">
              <a:buFont typeface="Wingdings" pitchFamily="2" charset="2"/>
              <a:buChar char="v"/>
            </a:pPr>
            <a:r>
              <a:rPr lang="es-VE" sz="2800" dirty="0" smtClean="0"/>
              <a:t>Económico</a:t>
            </a:r>
            <a:r>
              <a:rPr lang="es-VE" sz="2800" dirty="0"/>
              <a:t>. </a:t>
            </a:r>
          </a:p>
        </p:txBody>
      </p:sp>
    </p:spTree>
    <p:extLst>
      <p:ext uri="{BB962C8B-B14F-4D97-AF65-F5344CB8AC3E}">
        <p14:creationId xmlns:p14="http://schemas.microsoft.com/office/powerpoint/2010/main" val="3848411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57647" y="476672"/>
            <a:ext cx="8568952" cy="4216539"/>
          </a:xfrm>
          <a:prstGeom prst="rect">
            <a:avLst/>
          </a:prstGeom>
          <a:noFill/>
        </p:spPr>
        <p:txBody>
          <a:bodyPr wrap="square" rtlCol="0">
            <a:spAutoFit/>
          </a:bodyPr>
          <a:lstStyle/>
          <a:p>
            <a:pPr algn="ctr"/>
            <a:r>
              <a:rPr lang="es-VE" sz="3600" b="1" dirty="0"/>
              <a:t>Factibilidad Operativa. </a:t>
            </a:r>
            <a:endParaRPr lang="es-VE" sz="3600" b="1" dirty="0" smtClean="0"/>
          </a:p>
          <a:p>
            <a:pPr algn="just"/>
            <a:endParaRPr lang="es-VE" dirty="0" smtClean="0"/>
          </a:p>
          <a:p>
            <a:pPr algn="just"/>
            <a:endParaRPr lang="es-VE" dirty="0"/>
          </a:p>
          <a:p>
            <a:pPr algn="just"/>
            <a:r>
              <a:rPr lang="es-VE" sz="2800" dirty="0" smtClean="0"/>
              <a:t>   Se </a:t>
            </a:r>
            <a:r>
              <a:rPr lang="es-VE" sz="2800" dirty="0"/>
              <a:t>refiere a todos aquellos recursos donde interviene algún tipo de actividad (Procesos), depende de los recursos humanos que participen durante la operación del proyecto. Durante esta etapa se identifican todas aquellas actividades que son necesarias para lograr el objetivo y se evalúa y determina todo lo necesario para llevarla a cabo. </a:t>
            </a:r>
          </a:p>
        </p:txBody>
      </p:sp>
    </p:spTree>
    <p:extLst>
      <p:ext uri="{BB962C8B-B14F-4D97-AF65-F5344CB8AC3E}">
        <p14:creationId xmlns:p14="http://schemas.microsoft.com/office/powerpoint/2010/main" val="554819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508605"/>
            <a:ext cx="8568952" cy="4216539"/>
          </a:xfrm>
          <a:prstGeom prst="rect">
            <a:avLst/>
          </a:prstGeom>
          <a:noFill/>
        </p:spPr>
        <p:txBody>
          <a:bodyPr wrap="square" rtlCol="0">
            <a:spAutoFit/>
          </a:bodyPr>
          <a:lstStyle/>
          <a:p>
            <a:pPr algn="ctr"/>
            <a:r>
              <a:rPr lang="es-VE" sz="3600" b="1" dirty="0"/>
              <a:t>Factibilidad Técnica. </a:t>
            </a:r>
            <a:endParaRPr lang="es-VE" sz="3600" b="1" dirty="0" smtClean="0"/>
          </a:p>
          <a:p>
            <a:pPr algn="just"/>
            <a:endParaRPr lang="es-VE" b="1" dirty="0"/>
          </a:p>
          <a:p>
            <a:pPr algn="just"/>
            <a:endParaRPr lang="es-VE" dirty="0"/>
          </a:p>
          <a:p>
            <a:pPr algn="just"/>
            <a:r>
              <a:rPr lang="es-VE" sz="2800" dirty="0" smtClean="0"/>
              <a:t>   Se </a:t>
            </a:r>
            <a:r>
              <a:rPr lang="es-VE" sz="2800" dirty="0"/>
              <a:t>refiere a los recursos necesarios como herramientas, conocimientos, habilidades, experiencia, etc., que son necesarios para efectuar las actividades o procesos que requiere el proyecto. Generalmente nos referimos a elementos tangibles (medibles). El proyecto debe considerar si los recursos técnicos actuales son suficientes o deben complementarse. </a:t>
            </a:r>
          </a:p>
        </p:txBody>
      </p:sp>
    </p:spTree>
    <p:extLst>
      <p:ext uri="{BB962C8B-B14F-4D97-AF65-F5344CB8AC3E}">
        <p14:creationId xmlns:p14="http://schemas.microsoft.com/office/powerpoint/2010/main" val="2591915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476672"/>
            <a:ext cx="8424936" cy="5509200"/>
          </a:xfrm>
          <a:prstGeom prst="rect">
            <a:avLst/>
          </a:prstGeom>
          <a:noFill/>
        </p:spPr>
        <p:txBody>
          <a:bodyPr wrap="square" rtlCol="0">
            <a:spAutoFit/>
          </a:bodyPr>
          <a:lstStyle/>
          <a:p>
            <a:pPr algn="ctr"/>
            <a:r>
              <a:rPr lang="es-VE" sz="3600" b="1" dirty="0"/>
              <a:t>Factibilidad Económica. </a:t>
            </a:r>
            <a:endParaRPr lang="es-VE" sz="3600" b="1" dirty="0" smtClean="0"/>
          </a:p>
          <a:p>
            <a:endParaRPr lang="es-VE" b="1" dirty="0"/>
          </a:p>
          <a:p>
            <a:endParaRPr lang="es-VE" dirty="0"/>
          </a:p>
          <a:p>
            <a:pPr algn="just"/>
            <a:r>
              <a:rPr lang="es-VE" sz="2800" dirty="0" smtClean="0"/>
              <a:t>   Se </a:t>
            </a:r>
            <a:r>
              <a:rPr lang="es-VE" sz="2800" dirty="0"/>
              <a:t>refiere a los recursos económicos y financieros necesarios para desarrollar o llevar a cabo las actividades o procesos y/o para obtener los recursos básicos que deben considerarse son el costo del tiempo, el costo de la realización y el costo de adquirir nuevos recursos</a:t>
            </a:r>
            <a:r>
              <a:rPr lang="es-VE" sz="2800" dirty="0" smtClean="0"/>
              <a:t>.</a:t>
            </a:r>
            <a:r>
              <a:rPr lang="es-VE" sz="2800" dirty="0"/>
              <a:t> Generalmente la factibilidad económica es el elemento más importante ya que a través de él se solventan las demás carencias de otros recursos, es lo más difícil de conseguir y requiere de actividades adicionales cuando no se posee. </a:t>
            </a:r>
            <a:r>
              <a:rPr lang="es-VE" sz="2800" dirty="0" smtClean="0"/>
              <a:t> </a:t>
            </a:r>
            <a:endParaRPr lang="es-VE" sz="2800" dirty="0"/>
          </a:p>
        </p:txBody>
      </p:sp>
    </p:spTree>
    <p:extLst>
      <p:ext uri="{BB962C8B-B14F-4D97-AF65-F5344CB8AC3E}">
        <p14:creationId xmlns:p14="http://schemas.microsoft.com/office/powerpoint/2010/main" val="1559532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476672"/>
            <a:ext cx="8424936" cy="5078313"/>
          </a:xfrm>
          <a:prstGeom prst="rect">
            <a:avLst/>
          </a:prstGeom>
          <a:noFill/>
        </p:spPr>
        <p:txBody>
          <a:bodyPr wrap="square" rtlCol="0">
            <a:spAutoFit/>
          </a:bodyPr>
          <a:lstStyle/>
          <a:p>
            <a:pPr algn="ctr"/>
            <a:r>
              <a:rPr lang="es-VE" sz="3600" b="1" dirty="0" smtClean="0"/>
              <a:t>Plan de </a:t>
            </a:r>
            <a:r>
              <a:rPr lang="es-VE" sz="3600" b="1" dirty="0" smtClean="0"/>
              <a:t>Acción o de Proyecto</a:t>
            </a:r>
            <a:endParaRPr lang="es-VE" sz="3600" b="1" dirty="0" smtClean="0"/>
          </a:p>
          <a:p>
            <a:endParaRPr lang="es-VE" b="1" dirty="0"/>
          </a:p>
          <a:p>
            <a:endParaRPr lang="es-VE" dirty="0"/>
          </a:p>
          <a:p>
            <a:pPr algn="just"/>
            <a:r>
              <a:rPr lang="es-VE" sz="2800" dirty="0" smtClean="0"/>
              <a:t>   Es </a:t>
            </a:r>
            <a:r>
              <a:rPr lang="es-VE" sz="2800" dirty="0"/>
              <a:t>el momento en que se determinan y se asignan las tareas, se definen los plazos de tiempo y se calcula el uso de los recursos. </a:t>
            </a:r>
          </a:p>
          <a:p>
            <a:pPr algn="just"/>
            <a:r>
              <a:rPr lang="es-VE" sz="2800" dirty="0" smtClean="0"/>
              <a:t>   Un </a:t>
            </a:r>
            <a:r>
              <a:rPr lang="es-VE" sz="2800" b="1" i="1" dirty="0"/>
              <a:t>plan de acción </a:t>
            </a:r>
            <a:r>
              <a:rPr lang="es-VE" sz="2800" dirty="0"/>
              <a:t>es una presentación resumida de las tareas que deben realizarse por ciertas personas, en un plazo de tiempo específicos, utilizando un monto de recursos asignados con el fin de lograr un objetivo dado. El </a:t>
            </a:r>
            <a:r>
              <a:rPr lang="es-VE" sz="2800" b="1" i="1" dirty="0"/>
              <a:t>plan de acción </a:t>
            </a:r>
            <a:r>
              <a:rPr lang="es-VE" sz="2800" dirty="0"/>
              <a:t>es un espacio para discutir qué, cómo, cuando y con quien se realizaran las acciones. </a:t>
            </a:r>
          </a:p>
        </p:txBody>
      </p:sp>
    </p:spTree>
    <p:extLst>
      <p:ext uri="{BB962C8B-B14F-4D97-AF65-F5344CB8AC3E}">
        <p14:creationId xmlns:p14="http://schemas.microsoft.com/office/powerpoint/2010/main" val="3804104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476672"/>
            <a:ext cx="8424936" cy="4647426"/>
          </a:xfrm>
          <a:prstGeom prst="rect">
            <a:avLst/>
          </a:prstGeom>
          <a:noFill/>
        </p:spPr>
        <p:txBody>
          <a:bodyPr wrap="square" rtlCol="0">
            <a:spAutoFit/>
          </a:bodyPr>
          <a:lstStyle/>
          <a:p>
            <a:pPr algn="ctr"/>
            <a:r>
              <a:rPr lang="es-VE" sz="3600" b="1" dirty="0" smtClean="0"/>
              <a:t>Plan de Acción</a:t>
            </a:r>
          </a:p>
          <a:p>
            <a:endParaRPr lang="es-VE" b="1" dirty="0"/>
          </a:p>
          <a:p>
            <a:endParaRPr lang="es-VE" dirty="0"/>
          </a:p>
          <a:p>
            <a:r>
              <a:rPr lang="es-VE" sz="2800" dirty="0"/>
              <a:t>El plan lleva los siguientes </a:t>
            </a:r>
            <a:r>
              <a:rPr lang="es-VE" sz="2800" dirty="0" smtClean="0"/>
              <a:t>elementos:</a:t>
            </a:r>
          </a:p>
          <a:p>
            <a:r>
              <a:rPr lang="es-VE" sz="2800" dirty="0" smtClean="0"/>
              <a:t> </a:t>
            </a:r>
            <a:endParaRPr lang="es-VE" sz="2800" dirty="0"/>
          </a:p>
          <a:p>
            <a:r>
              <a:rPr lang="es-VE" sz="2800" dirty="0"/>
              <a:t>1. </a:t>
            </a:r>
            <a:r>
              <a:rPr lang="es-VE" sz="2800" i="1" dirty="0" smtClean="0"/>
              <a:t>Qué </a:t>
            </a:r>
            <a:r>
              <a:rPr lang="es-VE" sz="2800" dirty="0"/>
              <a:t>se quiere alcanzar (objetivo) </a:t>
            </a:r>
          </a:p>
          <a:p>
            <a:r>
              <a:rPr lang="es-VE" sz="2800" dirty="0"/>
              <a:t>2. </a:t>
            </a:r>
            <a:r>
              <a:rPr lang="es-VE" sz="2800" i="1" dirty="0" smtClean="0"/>
              <a:t>Qué </a:t>
            </a:r>
            <a:r>
              <a:rPr lang="es-VE" sz="2800" i="1" dirty="0"/>
              <a:t>se debe realizar </a:t>
            </a:r>
            <a:r>
              <a:rPr lang="es-VE" sz="2800" dirty="0"/>
              <a:t>(actividades) </a:t>
            </a:r>
          </a:p>
          <a:p>
            <a:r>
              <a:rPr lang="es-VE" sz="2800" dirty="0"/>
              <a:t>3. C</a:t>
            </a:r>
            <a:r>
              <a:rPr lang="es-VE" sz="2800" i="1" dirty="0"/>
              <a:t>on qué </a:t>
            </a:r>
            <a:r>
              <a:rPr lang="es-VE" sz="2800" dirty="0"/>
              <a:t>se desea lograrlo (recursos) </a:t>
            </a:r>
          </a:p>
          <a:p>
            <a:r>
              <a:rPr lang="es-VE" sz="2800" dirty="0"/>
              <a:t>4. </a:t>
            </a:r>
            <a:r>
              <a:rPr lang="es-VE" sz="2800" i="1" dirty="0"/>
              <a:t>Cuándo </a:t>
            </a:r>
            <a:r>
              <a:rPr lang="es-VE" sz="2800" dirty="0"/>
              <a:t>se quiere lograr (en cuánto tiempo) </a:t>
            </a:r>
          </a:p>
          <a:p>
            <a:r>
              <a:rPr lang="es-VE" sz="2800" dirty="0"/>
              <a:t>5.</a:t>
            </a:r>
            <a:r>
              <a:rPr lang="es-VE" sz="2800" i="1" dirty="0"/>
              <a:t> </a:t>
            </a:r>
            <a:r>
              <a:rPr lang="es-VE" sz="2800" i="1" dirty="0" smtClean="0"/>
              <a:t>Quién </a:t>
            </a:r>
            <a:r>
              <a:rPr lang="es-VE" sz="2800" dirty="0"/>
              <a:t>debe realizarlo (responsable) </a:t>
            </a:r>
          </a:p>
          <a:p>
            <a:r>
              <a:rPr lang="es-VE" sz="2800" dirty="0"/>
              <a:t>6. </a:t>
            </a:r>
            <a:r>
              <a:rPr lang="es-VE" sz="2800" i="1" dirty="0" smtClean="0"/>
              <a:t>Qué</a:t>
            </a:r>
            <a:r>
              <a:rPr lang="es-VE" sz="2800" dirty="0" smtClean="0"/>
              <a:t> </a:t>
            </a:r>
            <a:r>
              <a:rPr lang="es-VE" sz="2800" dirty="0"/>
              <a:t>debe haberse logrado (resultados) </a:t>
            </a:r>
          </a:p>
        </p:txBody>
      </p:sp>
    </p:spTree>
    <p:extLst>
      <p:ext uri="{BB962C8B-B14F-4D97-AF65-F5344CB8AC3E}">
        <p14:creationId xmlns:p14="http://schemas.microsoft.com/office/powerpoint/2010/main" val="3407327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476672"/>
            <a:ext cx="8424936" cy="1200329"/>
          </a:xfrm>
          <a:prstGeom prst="rect">
            <a:avLst/>
          </a:prstGeom>
          <a:noFill/>
        </p:spPr>
        <p:txBody>
          <a:bodyPr wrap="square" rtlCol="0">
            <a:spAutoFit/>
          </a:bodyPr>
          <a:lstStyle/>
          <a:p>
            <a:pPr algn="ctr"/>
            <a:r>
              <a:rPr lang="es-VE" sz="3600" b="1" dirty="0" smtClean="0"/>
              <a:t>Plan de Acción</a:t>
            </a:r>
          </a:p>
          <a:p>
            <a:endParaRPr lang="es-VE" b="1" dirty="0" smtClean="0"/>
          </a:p>
          <a:p>
            <a:endParaRPr lang="es-VE" dirty="0"/>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96752"/>
            <a:ext cx="8316416" cy="51120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4174768"/>
      </p:ext>
    </p:extLst>
  </p:cSld>
  <p:clrMapOvr>
    <a:masterClrMapping/>
  </p:clrMapOvr>
</p:sld>
</file>

<file path=ppt/theme/theme1.xml><?xml version="1.0" encoding="utf-8"?>
<a:theme xmlns:a="http://schemas.openxmlformats.org/drawingml/2006/main" name="Paja">
  <a:themeElements>
    <a:clrScheme name="Paja">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Intermedio">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ja">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314</TotalTime>
  <Words>610</Words>
  <Application>Microsoft Office PowerPoint</Application>
  <PresentationFormat>Presentación en pantalla (4:3)</PresentationFormat>
  <Paragraphs>60</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Paja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Alfredo y Mariana</dc:creator>
  <cp:lastModifiedBy>Ing Jimi Quintero</cp:lastModifiedBy>
  <cp:revision>32</cp:revision>
  <dcterms:created xsi:type="dcterms:W3CDTF">2013-01-14T01:47:01Z</dcterms:created>
  <dcterms:modified xsi:type="dcterms:W3CDTF">2015-05-22T03:44:07Z</dcterms:modified>
</cp:coreProperties>
</file>