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21"/>
  </p:notesMasterIdLst>
  <p:sldIdLst>
    <p:sldId id="256" r:id="rId2"/>
    <p:sldId id="257" r:id="rId3"/>
    <p:sldId id="275" r:id="rId4"/>
    <p:sldId id="273" r:id="rId5"/>
    <p:sldId id="258" r:id="rId6"/>
    <p:sldId id="271" r:id="rId7"/>
    <p:sldId id="272" r:id="rId8"/>
    <p:sldId id="265" r:id="rId9"/>
    <p:sldId id="274" r:id="rId10"/>
    <p:sldId id="276" r:id="rId11"/>
    <p:sldId id="277" r:id="rId12"/>
    <p:sldId id="279" r:id="rId13"/>
    <p:sldId id="278" r:id="rId14"/>
    <p:sldId id="281" r:id="rId15"/>
    <p:sldId id="282" r:id="rId16"/>
    <p:sldId id="283" r:id="rId17"/>
    <p:sldId id="284" r:id="rId18"/>
    <p:sldId id="285" r:id="rId19"/>
    <p:sldId id="286" r:id="rId20"/>
  </p:sldIdLst>
  <p:sldSz cx="9144000" cy="6858000" type="screen4x3"/>
  <p:notesSz cx="6858000" cy="9144000"/>
  <p:defaultTextStyle>
    <a:defPPr>
      <a:defRPr lang="es-V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0000"/>
    <a:srgbClr val="CCCCCC"/>
    <a:srgbClr val="FF1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_trad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_tradnl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B003A8-67AC-4135-8D98-69DD0F2F1F6D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936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DDE88-4F2B-482D-BF7C-3F4666DBBFA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7553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339573-6E01-4C69-9E66-C0B7B21FC488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1034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0A85-E595-4375-891E-1DAC4B7D178E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209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51A2B-B5A1-4805-BFCD-BE36CED9AD07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78255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82A2D-8432-4D79-9BE8-384AAA36DEB3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9781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E4A81-4522-4584-9E59-201601CAF02A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1230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18A6F-72FE-4D47-82BA-77BF85A37FC9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7122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23E27-698F-46FB-BE1F-02D159B51F50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5510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7EF17-8216-450F-8799-4EA4F7D795C9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7443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A6D89-BBB6-4B1F-AA51-47F8D1AA0B4C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545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5468F-E704-45E9-9B2B-B572EFDE69A2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3665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 para editar título</a:t>
            </a:r>
            <a:endParaRPr lang="es-ES_tradnl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r>
              <a:rPr lang="es-ES"/>
              <a:t>Prof. Flor Narciso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es-ES"/>
              <a:t>Programaci</a:t>
            </a:r>
            <a:r>
              <a:rPr lang="es-ES" altLang="ja-JP"/>
              <a:t>ón</a:t>
            </a:r>
            <a:r>
              <a:rPr lang="es-ES" altLang="ja-JP" sz="1400"/>
              <a:t> 1</a:t>
            </a:r>
            <a:endParaRPr lang="es-ES" sz="140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C7C2B28-456E-4C0C-897F-83C74D7073A0}" type="slidenum">
              <a:rPr lang="es-ES_tradnl"/>
              <a:pPr/>
              <a:t>‹Nº›</a:t>
            </a:fld>
            <a:endParaRPr lang="es-ES_tradnl"/>
          </a:p>
        </p:txBody>
      </p:sp>
      <p:cxnSp>
        <p:nvCxnSpPr>
          <p:cNvPr id="8" name="Conector recto 7"/>
          <p:cNvCxnSpPr>
            <a:cxnSpLocks noChangeShapeType="1"/>
          </p:cNvCxnSpPr>
          <p:nvPr userDrawn="1"/>
        </p:nvCxnSpPr>
        <p:spPr bwMode="auto">
          <a:xfrm>
            <a:off x="457200" y="1447800"/>
            <a:ext cx="8229600" cy="1588"/>
          </a:xfrm>
          <a:prstGeom prst="line">
            <a:avLst/>
          </a:prstGeom>
          <a:noFill/>
          <a:ln w="38100">
            <a:solidFill>
              <a:srgbClr val="8064A2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99060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_tradnl" sz="4000" dirty="0" smtClean="0">
                <a:ea typeface="ＭＳ Ｐゴシック" panose="020B0600070205080204" pitchFamily="34" charset="-128"/>
              </a:rPr>
              <a:t>Introducción a la Programación</a:t>
            </a:r>
            <a:br>
              <a:rPr lang="es-ES_tradnl" sz="4000" dirty="0" smtClean="0">
                <a:ea typeface="ＭＳ Ｐゴシック" panose="020B0600070205080204" pitchFamily="34" charset="-128"/>
              </a:rPr>
            </a:br>
            <a:r>
              <a:rPr lang="es-ES_tradnl" sz="4000" dirty="0" smtClean="0">
                <a:ea typeface="ＭＳ Ｐゴシック" panose="020B0600070205080204" pitchFamily="34" charset="-128"/>
              </a:rPr>
              <a:t>Unidad I: Descripci</a:t>
            </a:r>
            <a:r>
              <a:rPr lang="es-ES_tradnl" altLang="ja-JP" sz="4000" dirty="0" smtClean="0">
                <a:ea typeface="ＭＳ Ｐゴシック" panose="020B0600070205080204" pitchFamily="34" charset="-128"/>
              </a:rPr>
              <a:t>ón funcional de la computadora</a:t>
            </a:r>
            <a:endParaRPr lang="es-VE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05200" y="4250432"/>
            <a:ext cx="4800600" cy="162684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s-ES_tradnl" sz="20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Prof. Jimi Quintero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0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Departamento de Tecnología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000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Pnf</a:t>
            </a:r>
            <a:r>
              <a:rPr lang="es-ES_tradnl" sz="20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en Ingeniería en Informática 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0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UPTM “</a:t>
            </a:r>
            <a:r>
              <a:rPr lang="es-ES_tradnl" sz="2000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Kléber</a:t>
            </a:r>
            <a:r>
              <a:rPr lang="es-ES_tradnl" sz="20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Ramírez”</a:t>
            </a:r>
          </a:p>
          <a:p>
            <a:pPr eaLnBrk="1" hangingPunct="1">
              <a:lnSpc>
                <a:spcPct val="80000"/>
              </a:lnSpc>
            </a:pPr>
            <a:endParaRPr lang="es-ES_tradnl" sz="2000" dirty="0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s-VE" sz="2400" dirty="0" smtClean="0">
              <a:solidFill>
                <a:srgbClr val="898989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14340" name="Picture 4" descr="calcul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27305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 digitales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b="1" i="1" smtClean="0">
                <a:ea typeface="ＭＳ Ｐゴシック" panose="020B0600070205080204" pitchFamily="34" charset="-128"/>
              </a:rPr>
              <a:t>Minicomputadora</a:t>
            </a:r>
            <a:endParaRPr lang="es-ES_tradnl" sz="16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16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s-MX" sz="1800" smtClean="0">
                <a:ea typeface="ＭＳ Ｐゴシック" panose="020B0600070205080204" pitchFamily="34" charset="-128"/>
              </a:rPr>
              <a:t>Arquitectura parecida a   la de las macro computadoras</a:t>
            </a:r>
          </a:p>
          <a:p>
            <a:pPr marL="457200" indent="-457200" eaLnBrk="1" hangingPunct="1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s-ES_tradnl" sz="1800" smtClean="0">
                <a:ea typeface="ＭＳ Ｐゴシック" panose="020B0600070205080204" pitchFamily="34" charset="-128"/>
              </a:rPr>
              <a:t>Potencia, capacidad y precio inferiores a las de las macrocomputadoras</a:t>
            </a:r>
            <a:endParaRPr lang="es-MX" sz="18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s-MX" sz="1800" smtClean="0">
                <a:ea typeface="ＭＳ Ｐゴシック" panose="020B0600070205080204" pitchFamily="34" charset="-128"/>
              </a:rPr>
              <a:t>Se encuentran en medianas empresas</a:t>
            </a:r>
          </a:p>
          <a:p>
            <a:pPr marL="457200" indent="-457200" eaLnBrk="1" hangingPunct="1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s-MX" sz="1800" smtClean="0">
                <a:ea typeface="ＭＳ Ｐゴシック" panose="020B0600070205080204" pitchFamily="34" charset="-128"/>
              </a:rPr>
              <a:t>IMBS34, S36 y AS400</a:t>
            </a: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496E158-C8A6-44DF-BF32-BD88C90A19B9}" type="slidenum">
              <a:rPr lang="es-ES_tradnl" sz="1200"/>
              <a:pPr eaLnBrk="1" hangingPunct="1"/>
              <a:t>10</a:t>
            </a:fld>
            <a:endParaRPr lang="es-ES_tradnl" sz="1000"/>
          </a:p>
        </p:txBody>
      </p:sp>
      <p:pic>
        <p:nvPicPr>
          <p:cNvPr id="23559" name="Picture 6" descr="0004726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124200"/>
            <a:ext cx="23812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 digitales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Microcomputadoras o computadoras personales (PC)</a:t>
            </a:r>
            <a:r>
              <a:rPr lang="es-ES_tradnl" sz="2400" i="1" smtClean="0">
                <a:ea typeface="ＭＳ Ｐゴシック" panose="020B0600070205080204" pitchFamily="34" charset="-128"/>
              </a:rPr>
              <a:t> </a:t>
            </a: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2000" i="1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Computadora pequeña (de escritorio) basada en un microprocesador</a:t>
            </a:r>
          </a:p>
          <a:p>
            <a:pPr marL="457200" indent="-457200" eaLnBrk="1" hangingPunct="1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s-MX" sz="18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Se utilizan en oficinas, casas, escuelas, etc.</a:t>
            </a:r>
          </a:p>
          <a:p>
            <a:pPr marL="457200" indent="-457200" eaLnBrk="1" hangingPunct="1">
              <a:spcBef>
                <a:spcPct val="50000"/>
              </a:spcBef>
              <a:buFont typeface="Times" panose="02020603050405020304" pitchFamily="18" charset="0"/>
              <a:buChar char="•"/>
            </a:pPr>
            <a:r>
              <a:rPr lang="es-MX" sz="18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Es posible aumentar su memoria y la capacidad del procesador</a:t>
            </a: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84E502C-C018-4D93-853A-8316B9B748DA}" type="slidenum">
              <a:rPr lang="es-ES_tradnl" sz="1200"/>
              <a:pPr eaLnBrk="1" hangingPunct="1"/>
              <a:t>11</a:t>
            </a:fld>
            <a:endParaRPr lang="es-ES_tradnl" sz="1000"/>
          </a:p>
        </p:txBody>
      </p:sp>
      <p:pic>
        <p:nvPicPr>
          <p:cNvPr id="24583" name="Picture 6" descr="ce-hp-desk-sqc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667000"/>
            <a:ext cx="2667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 digitales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Computadoras portátiles</a:t>
            </a:r>
            <a:endParaRPr lang="es-ES_tradnl" sz="20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Conocidas como </a:t>
            </a:r>
            <a:r>
              <a:rPr lang="es-ES_tradnl" sz="2000" i="1" smtClean="0">
                <a:ea typeface="ＭＳ Ｐゴシック" panose="020B0600070205080204" pitchFamily="34" charset="-128"/>
              </a:rPr>
              <a:t>laptop</a:t>
            </a:r>
            <a:r>
              <a:rPr lang="es-ES_tradnl" sz="2000" smtClean="0">
                <a:ea typeface="ＭＳ Ｐゴシック" panose="020B0600070205080204" pitchFamily="34" charset="-128"/>
              </a:rPr>
              <a:t> o computadoras </a:t>
            </a:r>
            <a:r>
              <a:rPr lang="es-ES_tradnl" sz="2000" i="1" smtClean="0">
                <a:ea typeface="ＭＳ Ｐゴシック" panose="020B0600070205080204" pitchFamily="34" charset="-128"/>
              </a:rPr>
              <a:t>notebook</a:t>
            </a:r>
            <a:r>
              <a:rPr lang="es-ES_tradnl" sz="2000" smtClean="0">
                <a:ea typeface="ＭＳ Ｐゴシック" panose="020B0600070205080204" pitchFamily="34" charset="-128"/>
              </a:rPr>
              <a:t>, pueden ser tan potentes como los modelos de escritorio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2000" smtClean="0">
                <a:ea typeface="ＭＳ Ｐゴシック" panose="020B0600070205080204" pitchFamily="34" charset="-128"/>
              </a:rPr>
              <a:t>Son peque</a:t>
            </a:r>
            <a:r>
              <a:rPr lang="es-ES_tradnl" altLang="ja-JP" sz="2000" smtClean="0">
                <a:ea typeface="ＭＳ Ｐゴシック" panose="020B0600070205080204" pitchFamily="34" charset="-128"/>
              </a:rPr>
              <a:t>ñas y prácticas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ES_tradnl" altLang="ja-JP" sz="20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altLang="ja-JP" sz="2000" smtClean="0">
                <a:ea typeface="ＭＳ Ｐゴシック" panose="020B0600070205080204" pitchFamily="34" charset="-128"/>
              </a:rPr>
              <a:t>Ofrecen un gran número de servicios</a:t>
            </a:r>
            <a:endParaRPr lang="es-ES_tradnl" sz="2000" smtClean="0">
              <a:ea typeface="ＭＳ Ｐゴシック" panose="020B0600070205080204" pitchFamily="34" charset="-128"/>
            </a:endParaRP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9C0FD80-9FDA-41E1-AABF-CA5C2584F050}" type="slidenum">
              <a:rPr lang="es-ES_tradnl" sz="1200"/>
              <a:pPr eaLnBrk="1" hangingPunct="1"/>
              <a:t>12</a:t>
            </a:fld>
            <a:endParaRPr lang="es-ES_tradnl" sz="1000"/>
          </a:p>
        </p:txBody>
      </p:sp>
      <p:pic>
        <p:nvPicPr>
          <p:cNvPr id="25607" name="Picture 7" descr="b0d7228348a07437714121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895600"/>
            <a:ext cx="3344863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 digitales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Asistentes Personales Digitales (PDA o palmtops)</a:t>
            </a:r>
            <a:endParaRPr lang="es-ES_tradnl" sz="2400" b="1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1800" b="1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Son las mas pequeñas de las computadoras portátiles, son mucho menos potentes que los modelos </a:t>
            </a:r>
            <a:r>
              <a:rPr lang="es-ES_tradnl" sz="1800" i="1" smtClean="0">
                <a:ea typeface="ＭＳ Ｐゴシック" panose="020B0600070205080204" pitchFamily="34" charset="-128"/>
              </a:rPr>
              <a:t>notebook</a:t>
            </a:r>
            <a:r>
              <a:rPr lang="es-ES_tradnl" sz="1800" smtClean="0">
                <a:ea typeface="ＭＳ Ｐゴシック" panose="020B0600070205080204" pitchFamily="34" charset="-128"/>
              </a:rPr>
              <a:t> o los de escritorio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Se usan para aplicaciones especiales como crear hojas de cálculo pequeña, mostrar números telefónicos y direcciones</a:t>
            </a:r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3343483-03D3-4641-84DB-BF32CB520A47}" type="slidenum">
              <a:rPr lang="es-ES_tradnl" sz="1200"/>
              <a:pPr eaLnBrk="1" hangingPunct="1"/>
              <a:t>13</a:t>
            </a:fld>
            <a:endParaRPr lang="es-ES_tradnl" sz="1000"/>
          </a:p>
        </p:txBody>
      </p:sp>
      <p:pic>
        <p:nvPicPr>
          <p:cNvPr id="26631" name="Picture 6" descr="21E76A24J1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4384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7" descr="21X6R6NQVN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1910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 digitales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Servidor</a:t>
            </a:r>
            <a:endParaRPr lang="es-ES_tradnl" sz="2400" b="1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Se ejecuta un programa que realiza alguna tarea en beneficio de otras aplicaci</a:t>
            </a:r>
            <a:r>
              <a:rPr lang="en-US" sz="1800" smtClean="0">
                <a:ea typeface="ヒラギノ角ゴ Pro W3" pitchFamily="-65" charset="-128"/>
              </a:rPr>
              <a:t>ones</a:t>
            </a:r>
            <a:r>
              <a:rPr lang="en-US" sz="1800" smtClean="0">
                <a:ea typeface="ＭＳ Ｐゴシック" panose="020B0600070205080204" pitchFamily="34" charset="-128"/>
              </a:rPr>
              <a:t> </a:t>
            </a:r>
            <a:r>
              <a:rPr lang="es-ES_tradnl" sz="1800" smtClean="0">
                <a:ea typeface="ＭＳ Ｐゴシック" panose="020B0600070205080204" pitchFamily="34" charset="-128"/>
              </a:rPr>
              <a:t>llamada clientes, tanto si se trata de una macrocomputadora, una minicomputadora, una PC, una PDA o un sistema integrado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Hay computadoras destinadas </a:t>
            </a:r>
            <a:r>
              <a:rPr lang="es-ES_tradnl" altLang="ja-JP" sz="1800" smtClean="0">
                <a:ea typeface="ヒラギノ角ゴ Pro W3" pitchFamily="-65" charset="-128"/>
              </a:rPr>
              <a:t>ún</a:t>
            </a:r>
            <a:r>
              <a:rPr lang="en-US" sz="1800" smtClean="0">
                <a:ea typeface="ＭＳ Ｐゴシック" panose="020B0600070205080204" pitchFamily="34" charset="-128"/>
              </a:rPr>
              <a:t>i</a:t>
            </a:r>
            <a:r>
              <a:rPr lang="es-ES_tradnl" sz="1800" smtClean="0">
                <a:ea typeface="ＭＳ Ｐゴシック" panose="020B0600070205080204" pitchFamily="34" charset="-128"/>
              </a:rPr>
              <a:t>camente a proveer los servicios de estos programas</a:t>
            </a:r>
          </a:p>
        </p:txBody>
      </p:sp>
      <p:sp>
        <p:nvSpPr>
          <p:cNvPr id="27654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8EF9066-A5A9-4DC2-9752-F1EE1B8D4598}" type="slidenum">
              <a:rPr lang="es-ES_tradnl" sz="1200"/>
              <a:pPr eaLnBrk="1" hangingPunct="1"/>
              <a:t>14</a:t>
            </a:fld>
            <a:endParaRPr lang="es-ES_tradnl" sz="1000"/>
          </a:p>
        </p:txBody>
      </p:sp>
      <p:pic>
        <p:nvPicPr>
          <p:cNvPr id="27655" name="Picture 7" descr="img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67000"/>
            <a:ext cx="357187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 digitales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8675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000" b="1" i="1" smtClean="0">
                <a:ea typeface="ＭＳ Ｐゴシック" panose="020B0600070205080204" pitchFamily="34" charset="-128"/>
              </a:rPr>
              <a:t>Estaciones de trabajo (workstation)</a:t>
            </a:r>
            <a:endParaRPr lang="es-ES_tradnl" sz="2000" b="1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16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Tan potente como una PC que tiene gran poder para procesar números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Facilita a los usuarios el acceso a los servidores y perif</a:t>
            </a:r>
            <a:r>
              <a:rPr lang="es-ES_tradnl" altLang="ja-JP" sz="1800" smtClean="0">
                <a:ea typeface="ヒラギノ角ゴ Pro W3" pitchFamily="-65" charset="-128"/>
              </a:rPr>
              <a:t>ér</a:t>
            </a:r>
            <a:r>
              <a:rPr lang="en-US" sz="1800" smtClean="0">
                <a:ea typeface="ＭＳ Ｐゴシック" panose="020B0600070205080204" pitchFamily="34" charset="-128"/>
              </a:rPr>
              <a:t>i</a:t>
            </a:r>
            <a:r>
              <a:rPr lang="es-ES_tradnl" sz="1800" smtClean="0">
                <a:ea typeface="ＭＳ Ｐゴシック" panose="020B0600070205080204" pitchFamily="34" charset="-128"/>
              </a:rPr>
              <a:t>cos de una red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Usadas por científicos, ingenieros, artistas gráficos, animadores y programadores</a:t>
            </a:r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0C5DA19-2024-4FA8-8843-9BD696EFBC9E}" type="slidenum">
              <a:rPr lang="es-ES_tradnl" sz="1200"/>
              <a:pPr eaLnBrk="1" hangingPunct="1"/>
              <a:t>15</a:t>
            </a:fld>
            <a:endParaRPr lang="es-ES_tradnl" sz="1000"/>
          </a:p>
        </p:txBody>
      </p:sp>
      <p:pic>
        <p:nvPicPr>
          <p:cNvPr id="28679" name="Picture 8" descr="168478963_b84348ea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600"/>
            <a:ext cx="3581400" cy="268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Aplicaciones generales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Times" panose="02020603050405020304" pitchFamily="18" charset="0"/>
              <a:buChar char="•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Científicas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Solución de ecuaciones matemáticas, problemas de análisis numérico,  funciones diferenciales o integrales, generación de estadísticas, programa espacial</a:t>
            </a:r>
          </a:p>
          <a:p>
            <a:pPr eaLnBrk="1" hangingPunct="1">
              <a:buFont typeface="Times" panose="02020603050405020304" pitchFamily="18" charset="0"/>
              <a:buChar char="•"/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buFont typeface="Times" panose="02020603050405020304" pitchFamily="18" charset="0"/>
              <a:buChar char="•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Sistemas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Sistemas operativos, compiladores, ensambladores, cargadores, interpretadores</a:t>
            </a:r>
          </a:p>
          <a:p>
            <a:pPr eaLnBrk="1" hangingPunct="1">
              <a:buFont typeface="Times" panose="02020603050405020304" pitchFamily="18" charset="0"/>
              <a:buChar char="•"/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buFont typeface="Times" panose="02020603050405020304" pitchFamily="18" charset="0"/>
              <a:buChar char="•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Medicina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Gestión hospitalaria</a:t>
            </a:r>
          </a:p>
          <a:p>
            <a:pPr eaLnBrk="1" hangingPunct="1">
              <a:buFont typeface="Times" panose="02020603050405020304" pitchFamily="18" charset="0"/>
              <a:buChar char="•"/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buFont typeface="Times" panose="02020603050405020304" pitchFamily="18" charset="0"/>
              <a:buChar char="•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Arquitectura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Diseño de edificios, casas, etc.</a:t>
            </a:r>
            <a:endParaRPr lang="es-ES_tradnl" smtClean="0">
              <a:ea typeface="ＭＳ Ｐゴシック" panose="020B0600070205080204" pitchFamily="34" charset="-128"/>
            </a:endParaRPr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C9D81F1-3EFC-4ECE-A766-158555328883}" type="slidenum">
              <a:rPr lang="es-ES_tradnl" sz="1200"/>
              <a:pPr eaLnBrk="1" hangingPunct="1"/>
              <a:t>16</a:t>
            </a:fld>
            <a:endParaRPr lang="es-ES_tradnl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Aplicaciones generales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Aplicaciones en tiempo real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Manejo de automóviles, hornos microondas, juegos de vídeo, relojes digitales</a:t>
            </a:r>
          </a:p>
          <a:p>
            <a:pPr eaLnBrk="1" hangingPunct="1">
              <a:lnSpc>
                <a:spcPct val="50000"/>
              </a:lnSpc>
              <a:buFontTx/>
              <a:buChar char="-"/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Militares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Lanzamiento de misiles, práctica del aterrizaje de un F14 en la cubierta de un portaaviones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s-ES_tradnl" sz="2000" i="1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Inteligencia artificial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Sistemas multiagentes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Negocios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Introducción de pedidos, control de inventarios, administración de personal, nómina</a:t>
            </a:r>
          </a:p>
          <a:p>
            <a:pPr eaLnBrk="1" hangingPunct="1">
              <a:lnSpc>
                <a:spcPct val="40000"/>
              </a:lnSpc>
              <a:buFontTx/>
              <a:buChar char="-"/>
            </a:pPr>
            <a:endParaRPr lang="es-ES_tradnl" sz="18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_tradnl" sz="2400" smtClean="0">
              <a:ea typeface="ＭＳ Ｐゴシック" panose="020B0600070205080204" pitchFamily="34" charset="-128"/>
            </a:endParaRPr>
          </a:p>
        </p:txBody>
      </p:sp>
      <p:sp>
        <p:nvSpPr>
          <p:cNvPr id="30726" name="Text Box 7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491F9A6-3FA0-4569-9BA4-90A265CBCCEB}" type="slidenum">
              <a:rPr lang="es-ES_tradnl" sz="1200"/>
              <a:pPr eaLnBrk="1" hangingPunct="1"/>
              <a:t>17</a:t>
            </a:fld>
            <a:endParaRPr lang="es-ES_tradnl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Aplicaciones generales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Char char="-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Oficina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Edición de cartas, nóminas, presupuestos, comunicación con colaboradores, búsqueda de información, administración de proyectos</a:t>
            </a:r>
          </a:p>
          <a:p>
            <a:pPr eaLnBrk="1" hangingPunct="1">
              <a:lnSpc>
                <a:spcPct val="40000"/>
              </a:lnSpc>
              <a:buFontTx/>
              <a:buChar char="-"/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Universidad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Desarrollo de proyectos, preparación de informes, recopilación de información de fuentes electrónicas de todo el mundo</a:t>
            </a:r>
          </a:p>
          <a:p>
            <a:pPr eaLnBrk="1" hangingPunct="1">
              <a:lnSpc>
                <a:spcPct val="40000"/>
              </a:lnSpc>
              <a:buFontTx/>
              <a:buChar char="-"/>
            </a:pPr>
            <a:endParaRPr lang="es-ES_tradnl" sz="200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es-ES_tradnl" sz="2000" b="1" i="1" smtClean="0">
                <a:ea typeface="ＭＳ Ｐゴシック" panose="020B0600070205080204" pitchFamily="34" charset="-128"/>
                <a:cs typeface="Times" panose="02020603050405020304" pitchFamily="18" charset="0"/>
              </a:rPr>
              <a:t>Control de procesos</a:t>
            </a:r>
            <a:r>
              <a:rPr lang="es-ES_tradnl" sz="2000" smtClean="0">
                <a:ea typeface="ＭＳ Ｐゴシック" panose="020B0600070205080204" pitchFamily="34" charset="-128"/>
                <a:cs typeface="Times" panose="02020603050405020304" pitchFamily="18" charset="0"/>
              </a:rPr>
              <a:t>: Regulación o manejo de maquinaria, manejo de una planta generadora de electricidad, manejo de una línea automática de ensamblaje</a:t>
            </a:r>
            <a:endParaRPr lang="es-ES_tradnl" smtClean="0">
              <a:ea typeface="ＭＳ Ｐゴシック" panose="020B0600070205080204" pitchFamily="34" charset="-128"/>
            </a:endParaRPr>
          </a:p>
        </p:txBody>
      </p:sp>
      <p:sp>
        <p:nvSpPr>
          <p:cNvPr id="31750" name="Text Box 7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31523C5-6B47-4826-899D-F457FD5016E2}" type="slidenum">
              <a:rPr lang="es-ES_tradnl" sz="1200"/>
              <a:pPr eaLnBrk="1" hangingPunct="1"/>
              <a:t>18</a:t>
            </a:fld>
            <a:endParaRPr lang="es-ES_tradnl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Aplicaciones generales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_tradnl" sz="2000" b="1" i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Sistemas dom</a:t>
            </a:r>
            <a:r>
              <a:rPr lang="es-ES_tradnl" altLang="ja-JP" sz="2000" b="1" i="1" smtClean="0">
                <a:solidFill>
                  <a:srgbClr val="000000"/>
                </a:solidFill>
                <a:ea typeface="ヒラギノ角ゴ Pro W3" pitchFamily="-65" charset="-128"/>
              </a:rPr>
              <a:t>és</a:t>
            </a:r>
            <a:r>
              <a:rPr lang="en-US" sz="2000" b="1" i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t</a:t>
            </a:r>
            <a:r>
              <a:rPr lang="es-ES_tradnl" sz="2000" b="1" i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icos de control</a:t>
            </a:r>
            <a:r>
              <a:rPr lang="es-ES_tradnl" sz="2000" b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:</a:t>
            </a:r>
            <a:r>
              <a:rPr lang="es-ES_tradnl" sz="20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Mecanismos en control remoto dise</a:t>
            </a:r>
            <a:r>
              <a:rPr lang="es-ES_tradnl" altLang="ja-JP" sz="2000" smtClean="0">
                <a:solidFill>
                  <a:srgbClr val="000000"/>
                </a:solidFill>
                <a:ea typeface="ヒラギノ角ゴ Pro W3" pitchFamily="-65" charset="-128"/>
              </a:rPr>
              <a:t>ña</a:t>
            </a:r>
            <a:r>
              <a:rPr lang="en-US" sz="20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d</a:t>
            </a:r>
            <a:r>
              <a:rPr lang="es-ES_tradnl" sz="20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 para su uso en domicilios particulares. Como por ejemplo electrodom</a:t>
            </a:r>
            <a:r>
              <a:rPr lang="es-ES_tradnl" altLang="ja-JP" sz="2000" smtClean="0">
                <a:solidFill>
                  <a:srgbClr val="000000"/>
                </a:solidFill>
                <a:ea typeface="ヒラギノ角ゴ Pro W3" pitchFamily="-65" charset="-128"/>
              </a:rPr>
              <a:t>és</a:t>
            </a:r>
            <a:r>
              <a:rPr lang="en-US" sz="20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t</a:t>
            </a:r>
            <a:r>
              <a:rPr lang="es-ES_tradnl" sz="20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icos, encender o apagar las luces, descongelar el refrigerador, poner en marcha la cafetera, regular la calefacci</a:t>
            </a:r>
            <a:r>
              <a:rPr lang="es-ES_tradnl" altLang="ja-JP" sz="2000" smtClean="0">
                <a:solidFill>
                  <a:srgbClr val="000000"/>
                </a:solidFill>
                <a:ea typeface="ヒラギノ角ゴ Pro W3" pitchFamily="-65" charset="-128"/>
              </a:rPr>
              <a:t>ón</a:t>
            </a:r>
            <a:r>
              <a:rPr lang="en-US" sz="20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</a:t>
            </a:r>
            <a:r>
              <a:rPr lang="es-ES_tradnl" sz="20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 aire acondicionado, etc.</a:t>
            </a:r>
            <a:endParaRPr lang="es-ES_tradnl" sz="180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2774" name="Text Box 7"/>
          <p:cNvSpPr txBox="1">
            <a:spLocks noChangeArrowheads="1"/>
          </p:cNvSpPr>
          <p:nvPr/>
        </p:nvSpPr>
        <p:spPr bwMode="auto">
          <a:xfrm>
            <a:off x="8534400" y="6583363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098140F-7DA1-4A4E-AA43-1BC149FBB1DF}" type="slidenum">
              <a:rPr lang="es-ES_tradnl" sz="1200"/>
              <a:pPr eaLnBrk="1" hangingPunct="1"/>
              <a:t>19</a:t>
            </a:fld>
            <a:endParaRPr lang="es-ES_tradnl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Definici</a:t>
            </a:r>
            <a:r>
              <a:rPr lang="es-ES_tradnl" altLang="ja-JP" smtClean="0">
                <a:ea typeface="ＭＳ Ｐゴシック" panose="020B0600070205080204" pitchFamily="34" charset="-128"/>
              </a:rPr>
              <a:t>ón de computadora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spcAft>
                <a:spcPts val="600"/>
              </a:spcAft>
            </a:pPr>
            <a:r>
              <a:rPr lang="es-ES_tradnl" dirty="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Dispositivo electr</a:t>
            </a:r>
            <a:r>
              <a:rPr lang="es-ES_tradnl" altLang="ja-JP" dirty="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ónico que:</a:t>
            </a:r>
            <a:endParaRPr lang="es-ES_tradnl" dirty="0" smtClean="0">
              <a:latin typeface="Helvetica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buFontTx/>
              <a:buChar char="-"/>
            </a:pPr>
            <a:r>
              <a:rPr lang="es-ES_tradnl" dirty="0" smtClean="0">
                <a:ea typeface="ＭＳ Ｐゴシック" panose="020B0600070205080204" pitchFamily="34" charset="-128"/>
                <a:cs typeface="Times" panose="02020603050405020304" pitchFamily="18" charset="0"/>
              </a:rPr>
              <a:t>Recibe datos de entrada</a:t>
            </a:r>
          </a:p>
          <a:p>
            <a:pPr lvl="1" eaLnBrk="1" hangingPunct="1">
              <a:buFontTx/>
              <a:buChar char="-"/>
            </a:pPr>
            <a:r>
              <a:rPr lang="es-ES_tradnl" dirty="0" smtClean="0">
                <a:ea typeface="ＭＳ Ｐゴシック" panose="020B0600070205080204" pitchFamily="34" charset="-128"/>
                <a:cs typeface="Times" panose="02020603050405020304" pitchFamily="18" charset="0"/>
              </a:rPr>
              <a:t>Procesa datos </a:t>
            </a:r>
          </a:p>
          <a:p>
            <a:pPr lvl="1" eaLnBrk="1" hangingPunct="1">
              <a:buFontTx/>
              <a:buChar char="-"/>
            </a:pPr>
            <a:r>
              <a:rPr lang="es-ES_tradnl" dirty="0" smtClean="0">
                <a:ea typeface="ＭＳ Ｐゴシック" panose="020B0600070205080204" pitchFamily="34" charset="-128"/>
                <a:cs typeface="Times" panose="02020603050405020304" pitchFamily="18" charset="0"/>
              </a:rPr>
              <a:t>Produce resultados de salida</a:t>
            </a:r>
          </a:p>
          <a:p>
            <a:pPr lvl="1" eaLnBrk="1" hangingPunct="1">
              <a:buFontTx/>
              <a:buChar char="-"/>
            </a:pPr>
            <a:r>
              <a:rPr lang="es-ES_tradnl" dirty="0" smtClean="0">
                <a:ea typeface="ＭＳ Ｐゴシック" panose="020B0600070205080204" pitchFamily="34" charset="-128"/>
                <a:cs typeface="Times" panose="02020603050405020304" pitchFamily="18" charset="0"/>
              </a:rPr>
              <a:t>Almacena  información</a:t>
            </a:r>
            <a:endParaRPr lang="es-VE" dirty="0" smtClean="0">
              <a:ea typeface="ＭＳ Ｐゴシック" panose="020B0600070205080204" pitchFamily="34" charset="-128"/>
              <a:cs typeface="Times" panose="02020603050405020304" pitchFamily="18" charset="0"/>
            </a:endParaRPr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A661416-DC3D-4B52-B4C1-0FF57BE2D899}" type="slidenum">
              <a:rPr lang="es-ES_tradnl" sz="1200"/>
              <a:pPr eaLnBrk="1" hangingPunct="1"/>
              <a:t>2</a:t>
            </a:fld>
            <a:endParaRPr lang="es-ES_tradnl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Definici</a:t>
            </a:r>
            <a:r>
              <a:rPr lang="es-ES_tradnl" altLang="ja-JP" smtClean="0">
                <a:ea typeface="ＭＳ Ｐゴシック" panose="020B0600070205080204" pitchFamily="34" charset="-128"/>
              </a:rPr>
              <a:t>ón de computadora</a:t>
            </a:r>
            <a:endParaRPr lang="es-ES_tradnl" smtClean="0">
              <a:ea typeface="ＭＳ Ｐゴシック" panose="020B0600070205080204" pitchFamily="34" charset="-128"/>
            </a:endParaRPr>
          </a:p>
        </p:txBody>
      </p:sp>
      <p:grpSp>
        <p:nvGrpSpPr>
          <p:cNvPr id="16389" name="Group 13"/>
          <p:cNvGrpSpPr>
            <a:grpSpLocks/>
          </p:cNvGrpSpPr>
          <p:nvPr/>
        </p:nvGrpSpPr>
        <p:grpSpPr bwMode="auto">
          <a:xfrm>
            <a:off x="2362200" y="1981200"/>
            <a:ext cx="4267200" cy="3413125"/>
            <a:chOff x="1584" y="1776"/>
            <a:chExt cx="2688" cy="2150"/>
          </a:xfrm>
        </p:grpSpPr>
        <p:sp>
          <p:nvSpPr>
            <p:cNvPr id="16391" name="Rectangle 4"/>
            <p:cNvSpPr>
              <a:spLocks noChangeArrowheads="1"/>
            </p:cNvSpPr>
            <p:nvPr/>
          </p:nvSpPr>
          <p:spPr bwMode="auto">
            <a:xfrm>
              <a:off x="1584" y="1776"/>
              <a:ext cx="2688" cy="1248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s-ES_tradnl"/>
            </a:p>
          </p:txBody>
        </p:sp>
        <p:sp>
          <p:nvSpPr>
            <p:cNvPr id="16392" name="Text Box 6"/>
            <p:cNvSpPr txBox="1">
              <a:spLocks noChangeArrowheads="1"/>
            </p:cNvSpPr>
            <p:nvPr/>
          </p:nvSpPr>
          <p:spPr bwMode="auto">
            <a:xfrm>
              <a:off x="2160" y="1962"/>
              <a:ext cx="1622" cy="756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lang="es-ES_tradnl" dirty="0">
                <a:solidFill>
                  <a:srgbClr val="000000"/>
                </a:solidFill>
              </a:endParaRPr>
            </a:p>
            <a:p>
              <a:pPr algn="ctr" eaLnBrk="1" hangingPunct="1"/>
              <a:r>
                <a:rPr lang="es-ES_tradnl" dirty="0">
                  <a:solidFill>
                    <a:srgbClr val="000000"/>
                  </a:solidFill>
                </a:rPr>
                <a:t>Hardware/Software</a:t>
              </a:r>
              <a:endParaRPr lang="es-ES_tradnl" dirty="0"/>
            </a:p>
            <a:p>
              <a:pPr eaLnBrk="1" hangingPunct="1"/>
              <a:endParaRPr lang="es-ES_tradnl" dirty="0"/>
            </a:p>
          </p:txBody>
        </p:sp>
        <p:sp>
          <p:nvSpPr>
            <p:cNvPr id="16393" name="Text Box 7"/>
            <p:cNvSpPr txBox="1">
              <a:spLocks noChangeArrowheads="1"/>
            </p:cNvSpPr>
            <p:nvPr/>
          </p:nvSpPr>
          <p:spPr bwMode="auto">
            <a:xfrm>
              <a:off x="2352" y="2736"/>
              <a:ext cx="128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s-ES_tradnl" b="1" i="1">
                  <a:solidFill>
                    <a:srgbClr val="000000"/>
                  </a:solidFill>
                </a:rPr>
                <a:t>Computadora</a:t>
              </a:r>
              <a:endParaRPr lang="es-ES_tradnl" b="1" i="1"/>
            </a:p>
          </p:txBody>
        </p:sp>
        <p:sp>
          <p:nvSpPr>
            <p:cNvPr id="16394" name="Text Box 8"/>
            <p:cNvSpPr txBox="1">
              <a:spLocks noChangeArrowheads="1"/>
            </p:cNvSpPr>
            <p:nvPr/>
          </p:nvSpPr>
          <p:spPr bwMode="auto">
            <a:xfrm>
              <a:off x="1728" y="3408"/>
              <a:ext cx="79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s-ES_tradnl">
                  <a:solidFill>
                    <a:srgbClr val="000000"/>
                  </a:solidFill>
                </a:rPr>
                <a:t>Datos de</a:t>
              </a:r>
            </a:p>
            <a:p>
              <a:pPr algn="ctr" eaLnBrk="1" hangingPunct="1"/>
              <a:r>
                <a:rPr lang="es-ES_tradnl">
                  <a:solidFill>
                    <a:srgbClr val="000000"/>
                  </a:solidFill>
                </a:rPr>
                <a:t>entrada</a:t>
              </a:r>
            </a:p>
          </p:txBody>
        </p:sp>
        <p:sp>
          <p:nvSpPr>
            <p:cNvPr id="16395" name="Text Box 10"/>
            <p:cNvSpPr txBox="1">
              <a:spLocks noChangeArrowheads="1"/>
            </p:cNvSpPr>
            <p:nvPr/>
          </p:nvSpPr>
          <p:spPr bwMode="auto">
            <a:xfrm>
              <a:off x="2967" y="3408"/>
              <a:ext cx="129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s-ES_tradnl">
                  <a:solidFill>
                    <a:srgbClr val="000000"/>
                  </a:solidFill>
                </a:rPr>
                <a:t>Informaci</a:t>
              </a:r>
              <a:r>
                <a:rPr lang="es-ES_tradnl" altLang="ja-JP">
                  <a:solidFill>
                    <a:srgbClr val="000000"/>
                  </a:solidFill>
                </a:rPr>
                <a:t>ón</a:t>
              </a:r>
              <a:r>
                <a:rPr lang="es-ES_tradnl">
                  <a:solidFill>
                    <a:srgbClr val="000000"/>
                  </a:solidFill>
                </a:rPr>
                <a:t> de</a:t>
              </a:r>
            </a:p>
            <a:p>
              <a:pPr algn="ctr" eaLnBrk="1" hangingPunct="1"/>
              <a:r>
                <a:rPr lang="es-ES_tradnl">
                  <a:solidFill>
                    <a:srgbClr val="000000"/>
                  </a:solidFill>
                </a:rPr>
                <a:t>salida</a:t>
              </a:r>
            </a:p>
          </p:txBody>
        </p:sp>
        <p:sp>
          <p:nvSpPr>
            <p:cNvPr id="16396" name="AutoShape 11"/>
            <p:cNvSpPr>
              <a:spLocks noChangeArrowheads="1"/>
            </p:cNvSpPr>
            <p:nvPr/>
          </p:nvSpPr>
          <p:spPr bwMode="auto">
            <a:xfrm>
              <a:off x="2016" y="3072"/>
              <a:ext cx="336" cy="384"/>
            </a:xfrm>
            <a:prstGeom prst="upArrow">
              <a:avLst>
                <a:gd name="adj1" fmla="val 50000"/>
                <a:gd name="adj2" fmla="val 28571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s-ES_tradnl"/>
            </a:p>
          </p:txBody>
        </p:sp>
        <p:sp>
          <p:nvSpPr>
            <p:cNvPr id="16397" name="AutoShape 12"/>
            <p:cNvSpPr>
              <a:spLocks noChangeArrowheads="1"/>
            </p:cNvSpPr>
            <p:nvPr/>
          </p:nvSpPr>
          <p:spPr bwMode="auto">
            <a:xfrm>
              <a:off x="3408" y="3120"/>
              <a:ext cx="288" cy="384"/>
            </a:xfrm>
            <a:prstGeom prst="downArrow">
              <a:avLst>
                <a:gd name="adj1" fmla="val 50000"/>
                <a:gd name="adj2" fmla="val 33333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s-ES_tradnl"/>
            </a:p>
          </p:txBody>
        </p:sp>
      </p:grp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9035781-2CAC-4695-8A43-2A3B4BBB9814}" type="slidenum">
              <a:rPr lang="es-ES_tradnl" sz="1200"/>
              <a:pPr eaLnBrk="1" hangingPunct="1"/>
              <a:t>3</a:t>
            </a:fld>
            <a:endParaRPr lang="es-ES_tradnl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_tradnl" sz="4000" smtClean="0">
                <a:ea typeface="ＭＳ Ｐゴシック" panose="020B0600070205080204" pitchFamily="34" charset="-128"/>
              </a:rPr>
              <a:t>¿Por qu</a:t>
            </a:r>
            <a:r>
              <a:rPr lang="es-ES_tradnl" altLang="ja-JP" sz="4000" smtClean="0">
                <a:ea typeface="ＭＳ Ｐゴシック" panose="020B0600070205080204" pitchFamily="34" charset="-128"/>
              </a:rPr>
              <a:t>é es poderosa una computadora?</a:t>
            </a:r>
            <a:endParaRPr lang="es-ES_tradnl" sz="4000" smtClean="0">
              <a:ea typeface="ＭＳ Ｐゴシック" panose="020B0600070205080204" pitchFamily="34" charset="-128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idx="1"/>
          </p:nvPr>
        </p:nvSpPr>
        <p:spPr>
          <a:xfrm>
            <a:off x="685800" y="2305050"/>
            <a:ext cx="6907213" cy="41148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  <a:spcAft>
                <a:spcPct val="100000"/>
              </a:spcAft>
            </a:pPr>
            <a:r>
              <a:rPr lang="es-AR" b="1" smtClean="0">
                <a:ea typeface="ＭＳ Ｐゴシック" panose="020B0600070205080204" pitchFamily="34" charset="-128"/>
              </a:rPr>
              <a:t>Velocidad</a:t>
            </a:r>
            <a:r>
              <a:rPr lang="es-AR" smtClean="0">
                <a:ea typeface="ＭＳ Ｐゴシック" panose="020B0600070205080204" pitchFamily="34" charset="-128"/>
              </a:rPr>
              <a:t>  	</a:t>
            </a:r>
            <a:br>
              <a:rPr lang="es-AR" smtClean="0">
                <a:ea typeface="ＭＳ Ｐゴシック" panose="020B0600070205080204" pitchFamily="34" charset="-128"/>
              </a:rPr>
            </a:br>
            <a:r>
              <a:rPr lang="es-AR" smtClean="0">
                <a:ea typeface="ＭＳ Ｐゴシック" panose="020B0600070205080204" pitchFamily="34" charset="-128"/>
              </a:rPr>
              <a:t>	M</a:t>
            </a:r>
            <a:r>
              <a:rPr lang="es-AR" sz="2000" b="1" smtClean="0">
                <a:ea typeface="ＭＳ Ｐゴシック" panose="020B0600070205080204" pitchFamily="34" charset="-128"/>
              </a:rPr>
              <a:t>iles de millones de acciones por segundo</a:t>
            </a:r>
            <a:r>
              <a:rPr lang="es-AR" b="1" smtClean="0">
                <a:ea typeface="ＭＳ Ｐゴシック" panose="020B0600070205080204" pitchFamily="34" charset="-128"/>
              </a:rPr>
              <a:t> </a:t>
            </a:r>
            <a:r>
              <a:rPr lang="es-AR" sz="2000" b="1" smtClean="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80000"/>
              </a:lnSpc>
              <a:spcAft>
                <a:spcPct val="100000"/>
              </a:spcAft>
            </a:pPr>
            <a:r>
              <a:rPr lang="es-AR" b="1" smtClean="0">
                <a:ea typeface="ＭＳ Ｐゴシック" panose="020B0600070205080204" pitchFamily="34" charset="-128"/>
              </a:rPr>
              <a:t>Confiabilidad    </a:t>
            </a:r>
            <a:br>
              <a:rPr lang="es-AR" b="1" smtClean="0">
                <a:ea typeface="ＭＳ Ｐゴシック" panose="020B0600070205080204" pitchFamily="34" charset="-128"/>
              </a:rPr>
            </a:br>
            <a:r>
              <a:rPr lang="es-AR" b="1" smtClean="0">
                <a:ea typeface="ＭＳ Ｐゴシック" panose="020B0600070205080204" pitchFamily="34" charset="-128"/>
              </a:rPr>
              <a:t>	</a:t>
            </a:r>
            <a:r>
              <a:rPr lang="es-AR" sz="2000" b="1" smtClean="0">
                <a:ea typeface="ＭＳ Ｐゴシック" panose="020B0600070205080204" pitchFamily="34" charset="-128"/>
              </a:rPr>
              <a:t>Fallas de confiabilidad usualmente por errores humanos</a:t>
            </a:r>
            <a:r>
              <a:rPr lang="es-AR" smtClean="0">
                <a:ea typeface="ＭＳ Ｐゴシック" panose="020B0600070205080204" pitchFamily="34" charset="-128"/>
              </a:rPr>
              <a:t>  </a:t>
            </a:r>
          </a:p>
          <a:p>
            <a:pPr eaLnBrk="1" hangingPunct="1">
              <a:lnSpc>
                <a:spcPct val="80000"/>
              </a:lnSpc>
              <a:spcAft>
                <a:spcPct val="100000"/>
              </a:spcAft>
            </a:pPr>
            <a:r>
              <a:rPr lang="es-AR" b="1" smtClean="0">
                <a:ea typeface="ＭＳ Ｐゴシック" panose="020B0600070205080204" pitchFamily="34" charset="-128"/>
              </a:rPr>
              <a:t>Almacenamiento</a:t>
            </a:r>
            <a:r>
              <a:rPr lang="es-AR" smtClean="0">
                <a:ea typeface="ＭＳ Ｐゴシック" panose="020B0600070205080204" pitchFamily="34" charset="-128"/>
              </a:rPr>
              <a:t>	   </a:t>
            </a:r>
            <a:br>
              <a:rPr lang="es-AR" smtClean="0">
                <a:ea typeface="ＭＳ Ｐゴシック" panose="020B0600070205080204" pitchFamily="34" charset="-128"/>
              </a:rPr>
            </a:br>
            <a:r>
              <a:rPr lang="es-AR" smtClean="0">
                <a:ea typeface="ＭＳ Ｐゴシック" panose="020B0600070205080204" pitchFamily="34" charset="-128"/>
              </a:rPr>
              <a:t>	</a:t>
            </a:r>
            <a:r>
              <a:rPr lang="es-AR" sz="2000" b="1" smtClean="0">
                <a:ea typeface="ＭＳ Ｐゴシック" panose="020B0600070205080204" pitchFamily="34" charset="-128"/>
              </a:rPr>
              <a:t>Conserva enormes cantidades de datos </a:t>
            </a:r>
          </a:p>
        </p:txBody>
      </p:sp>
      <p:graphicFrame>
        <p:nvGraphicFramePr>
          <p:cNvPr id="17410" name="Object 2"/>
          <p:cNvGraphicFramePr>
            <a:graphicFrameLocks/>
          </p:cNvGraphicFramePr>
          <p:nvPr/>
        </p:nvGraphicFramePr>
        <p:xfrm>
          <a:off x="7523163" y="1968500"/>
          <a:ext cx="10096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ClipArt" r:id="rId3" imgW="2947680" imgH="3662280" progId="MS_ClipArt_Gallery.2">
                  <p:embed/>
                </p:oleObj>
              </mc:Choice>
              <mc:Fallback>
                <p:oleObj name="ClipArt" r:id="rId3" imgW="2947680" imgH="3662280" progId="MS_ClipArt_Gallery.2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3163" y="1968500"/>
                        <a:ext cx="10096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/>
          </p:cNvGraphicFramePr>
          <p:nvPr/>
        </p:nvGraphicFramePr>
        <p:xfrm>
          <a:off x="7559675" y="3476625"/>
          <a:ext cx="936625" cy="156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ClipArt" r:id="rId5" imgW="2118960" imgH="3657240" progId="MS_ClipArt_Gallery.2">
                  <p:embed/>
                </p:oleObj>
              </mc:Choice>
              <mc:Fallback>
                <p:oleObj name="ClipArt" r:id="rId5" imgW="2118960" imgH="3657240" progId="MS_ClipArt_Gallery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9675" y="3476625"/>
                        <a:ext cx="936625" cy="156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/>
          </p:cNvGraphicFramePr>
          <p:nvPr/>
        </p:nvGraphicFramePr>
        <p:xfrm>
          <a:off x="7353300" y="5199063"/>
          <a:ext cx="1349375" cy="165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ClipArt" r:id="rId7" imgW="2977920" imgH="3659040" progId="MS_ClipArt_Gallery.2">
                  <p:embed/>
                </p:oleObj>
              </mc:Choice>
              <mc:Fallback>
                <p:oleObj name="ClipArt" r:id="rId7" imgW="2977920" imgH="3659040" progId="MS_ClipArt_Gallery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300" y="5199063"/>
                        <a:ext cx="1349375" cy="165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32A31E5-DD0C-462F-A6A7-0A8C2B825A15}" type="slidenum">
              <a:rPr lang="es-ES_tradnl" sz="1200"/>
              <a:pPr eaLnBrk="1" hangingPunct="1"/>
              <a:t>4</a:t>
            </a:fld>
            <a:endParaRPr lang="es-ES_tradnl" sz="1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Analógica</a:t>
            </a:r>
            <a:r>
              <a:rPr lang="es-ES_tradnl" sz="2000" smtClean="0">
                <a:ea typeface="ＭＳ Ｐゴシック" panose="020B0600070205080204" pitchFamily="34" charset="-128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_tradnl" sz="1800" smtClean="0">
                <a:ea typeface="ＭＳ Ｐゴシック" panose="020B0600070205080204" pitchFamily="34" charset="-128"/>
              </a:rPr>
              <a:t>Representan los n</a:t>
            </a:r>
            <a:r>
              <a:rPr lang="es-ES_tradnl" altLang="ja-JP" sz="1800" smtClean="0">
                <a:ea typeface="ヒラギノ角ゴ Pro W3" pitchFamily="-65" charset="-128"/>
              </a:rPr>
              <a:t>úm</a:t>
            </a:r>
            <a:r>
              <a:rPr lang="en-US" sz="1800" smtClean="0">
                <a:ea typeface="ＭＳ Ｐゴシック" panose="020B0600070205080204" pitchFamily="34" charset="-128"/>
              </a:rPr>
              <a:t>e</a:t>
            </a:r>
            <a:r>
              <a:rPr lang="es-ES_tradnl" sz="1800" smtClean="0">
                <a:ea typeface="ＭＳ Ｐゴシック" panose="020B0600070205080204" pitchFamily="34" charset="-128"/>
              </a:rPr>
              <a:t>ros mediante una cantidad f</a:t>
            </a:r>
            <a:r>
              <a:rPr lang="es-ES_tradnl" altLang="ja-JP" sz="1800" smtClean="0">
                <a:ea typeface="ヒラギノ角ゴ Pro W3" pitchFamily="-65" charset="-128"/>
              </a:rPr>
              <a:t>ís</a:t>
            </a:r>
            <a:r>
              <a:rPr lang="en-US" sz="1800" smtClean="0">
                <a:ea typeface="ＭＳ Ｐゴシック" panose="020B0600070205080204" pitchFamily="34" charset="-128"/>
              </a:rPr>
              <a:t>i</a:t>
            </a:r>
            <a:r>
              <a:rPr lang="es-ES_tradnl" sz="1800" smtClean="0">
                <a:ea typeface="ＭＳ Ｐゴシック" panose="020B0600070205080204" pitchFamily="34" charset="-128"/>
              </a:rPr>
              <a:t>ca, es decir, asignan valores num</a:t>
            </a:r>
            <a:r>
              <a:rPr lang="es-ES_tradnl" altLang="ja-JP" sz="1800" smtClean="0">
                <a:ea typeface="ヒラギノ角ゴ Pro W3" pitchFamily="-65" charset="-128"/>
              </a:rPr>
              <a:t>ér</a:t>
            </a:r>
            <a:r>
              <a:rPr lang="en-US" sz="1800" smtClean="0">
                <a:ea typeface="ＭＳ Ｐゴシック" panose="020B0600070205080204" pitchFamily="34" charset="-128"/>
              </a:rPr>
              <a:t>i</a:t>
            </a:r>
            <a:r>
              <a:rPr lang="es-ES_tradnl" sz="1800" smtClean="0">
                <a:ea typeface="ＭＳ Ｐゴシック" panose="020B0600070205080204" pitchFamily="34" charset="-128"/>
              </a:rPr>
              <a:t>cos por medio de la medici</a:t>
            </a:r>
            <a:r>
              <a:rPr lang="es-ES_tradnl" altLang="ja-JP" sz="1800" smtClean="0">
                <a:ea typeface="ヒラギノ角ゴ Pro W3" pitchFamily="-65" charset="-128"/>
              </a:rPr>
              <a:t>ón</a:t>
            </a:r>
            <a:r>
              <a:rPr lang="en-US" sz="1800" smtClean="0">
                <a:ea typeface="ＭＳ Ｐゴシック" panose="020B0600070205080204" pitchFamily="34" charset="-128"/>
              </a:rPr>
              <a:t> </a:t>
            </a:r>
            <a:r>
              <a:rPr lang="es-ES_tradnl" sz="1800" smtClean="0">
                <a:ea typeface="ＭＳ Ｐゴシック" panose="020B0600070205080204" pitchFamily="34" charset="-128"/>
              </a:rPr>
              <a:t>f</a:t>
            </a:r>
            <a:r>
              <a:rPr lang="es-ES_tradnl" altLang="ja-JP" sz="1800" smtClean="0">
                <a:ea typeface="ヒラギノ角ゴ Pro W3" pitchFamily="-65" charset="-128"/>
              </a:rPr>
              <a:t>ís</a:t>
            </a:r>
            <a:r>
              <a:rPr lang="en-US" sz="1800" smtClean="0">
                <a:ea typeface="ＭＳ Ｐゴシック" panose="020B0600070205080204" pitchFamily="34" charset="-128"/>
              </a:rPr>
              <a:t>i</a:t>
            </a:r>
            <a:r>
              <a:rPr lang="es-ES_tradnl" sz="1800" smtClean="0">
                <a:ea typeface="ＭＳ Ｐゴシック" panose="020B0600070205080204" pitchFamily="34" charset="-128"/>
              </a:rPr>
              <a:t>ca de una propiedad real, como la longitud de un objeto, el </a:t>
            </a:r>
            <a:r>
              <a:rPr lang="es-ES_tradnl" altLang="ja-JP" sz="1800" smtClean="0">
                <a:ea typeface="ＭＳ Ｐゴシック" panose="020B0600070205080204" pitchFamily="34" charset="-128"/>
              </a:rPr>
              <a:t>án</a:t>
            </a:r>
            <a:r>
              <a:rPr lang="es-ES_tradnl" sz="1800" smtClean="0">
                <a:ea typeface="ＭＳ Ｐゴシック" panose="020B0600070205080204" pitchFamily="34" charset="-128"/>
              </a:rPr>
              <a:t>gulo entre dos l</a:t>
            </a:r>
            <a:r>
              <a:rPr lang="es-ES_tradnl" altLang="ja-JP" sz="1800" smtClean="0">
                <a:ea typeface="ヒラギノ角ゴ Pro W3" pitchFamily="-65" charset="-128"/>
              </a:rPr>
              <a:t>ín</a:t>
            </a:r>
            <a:r>
              <a:rPr lang="en-US" sz="1800" smtClean="0">
                <a:ea typeface="ＭＳ Ｐゴシック" panose="020B0600070205080204" pitchFamily="34" charset="-128"/>
              </a:rPr>
              <a:t>e</a:t>
            </a:r>
            <a:r>
              <a:rPr lang="es-ES_tradnl" sz="1800" smtClean="0">
                <a:ea typeface="ＭＳ Ｐゴシック" panose="020B0600070205080204" pitchFamily="34" charset="-128"/>
              </a:rPr>
              <a:t>as o la cantidad de voltaje que pasa a trav</a:t>
            </a:r>
            <a:r>
              <a:rPr lang="es-ES_tradnl" altLang="ja-JP" sz="1800" smtClean="0">
                <a:ea typeface="ヒラギノ角ゴ Pro W3" pitchFamily="-65" charset="-128"/>
              </a:rPr>
              <a:t>és</a:t>
            </a:r>
            <a:r>
              <a:rPr lang="en-US" sz="1800" smtClean="0">
                <a:ea typeface="ＭＳ Ｐゴシック" panose="020B0600070205080204" pitchFamily="34" charset="-128"/>
              </a:rPr>
              <a:t> </a:t>
            </a:r>
            <a:r>
              <a:rPr lang="es-ES_tradnl" sz="1800" smtClean="0">
                <a:ea typeface="ＭＳ Ｐゴシック" panose="020B0600070205080204" pitchFamily="34" charset="-128"/>
              </a:rPr>
              <a:t>de un punto en un circuito el</a:t>
            </a:r>
            <a:r>
              <a:rPr lang="es-ES_tradnl" altLang="ja-JP" sz="1800" smtClean="0">
                <a:ea typeface="ヒラギノ角ゴ Pro W3" pitchFamily="-65" charset="-128"/>
              </a:rPr>
              <a:t>éc</a:t>
            </a:r>
            <a:r>
              <a:rPr lang="en-US" sz="1800" smtClean="0">
                <a:ea typeface="ＭＳ Ｐゴシック" panose="020B0600070205080204" pitchFamily="34" charset="-128"/>
              </a:rPr>
              <a:t>t</a:t>
            </a:r>
            <a:r>
              <a:rPr lang="es-ES_tradnl" sz="1800" smtClean="0">
                <a:ea typeface="ＭＳ Ｐゴシック" panose="020B0600070205080204" pitchFamily="34" charset="-128"/>
              </a:rPr>
              <a:t>rico</a:t>
            </a:r>
          </a:p>
          <a:p>
            <a:pPr marL="0" indent="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1800" smtClean="0">
                <a:ea typeface="ＭＳ Ｐゴシック" panose="020B0600070205080204" pitchFamily="34" charset="-128"/>
              </a:rPr>
              <a:t>Su programación está cableada en los circuitos que lo integran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2000" smtClean="0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8438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574F69A-7ACB-4CD6-88D1-86F4E0B38BF8}" type="slidenum">
              <a:rPr lang="es-ES_tradnl" sz="1200"/>
              <a:pPr eaLnBrk="1" hangingPunct="1"/>
              <a:t>5</a:t>
            </a:fld>
            <a:endParaRPr lang="es-ES_tradnl" sz="1000"/>
          </a:p>
        </p:txBody>
      </p:sp>
      <p:pic>
        <p:nvPicPr>
          <p:cNvPr id="18439" name="Picture 6" descr="COMPUTADORAS_ANALOGIC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127476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5" y="3124200"/>
            <a:ext cx="388937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Digital</a:t>
            </a:r>
            <a:r>
              <a:rPr lang="es-ES_tradnl" sz="1800" smtClean="0">
                <a:ea typeface="ＭＳ Ｐゴシック" panose="020B0600070205080204" pitchFamily="34" charset="-128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_tradnl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Sistema digital con tecnolog</a:t>
            </a:r>
            <a:r>
              <a:rPr lang="es-ES_tradnl" altLang="ja-JP" sz="2000" smtClean="0">
                <a:latin typeface="Helvetica" panose="020B0604020202020204" pitchFamily="34" charset="0"/>
                <a:ea typeface="ヒラギノ角ゴ Pro W3" pitchFamily="-65" charset="-128"/>
              </a:rPr>
              <a:t>ía</a:t>
            </a:r>
            <a:r>
              <a:rPr lang="en-US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s-ES_tradnl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microelectr</a:t>
            </a:r>
            <a:r>
              <a:rPr lang="es-ES_tradnl" altLang="ja-JP" sz="2000" smtClean="0">
                <a:latin typeface="Helvetica" panose="020B0604020202020204" pitchFamily="34" charset="0"/>
                <a:ea typeface="ヒラギノ角ゴ Pro W3" pitchFamily="-65" charset="-128"/>
              </a:rPr>
              <a:t>ón</a:t>
            </a:r>
            <a:r>
              <a:rPr lang="en-US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i</a:t>
            </a:r>
            <a:r>
              <a:rPr lang="es-ES_tradnl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ca, capaz de recibir y procesar datos a partir de un grupo de instrucciones denominadas programas, y finalmente transferir la informaci</a:t>
            </a:r>
            <a:r>
              <a:rPr lang="es-ES_tradnl" altLang="ja-JP" sz="2000" smtClean="0">
                <a:latin typeface="Helvetica" panose="020B0604020202020204" pitchFamily="34" charset="0"/>
                <a:ea typeface="ヒラギノ角ゴ Pro W3" pitchFamily="-65" charset="-128"/>
              </a:rPr>
              <a:t>ón</a:t>
            </a:r>
            <a:r>
              <a:rPr lang="en-US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s-ES_tradnl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procesada o guardarla en alg</a:t>
            </a:r>
            <a:r>
              <a:rPr lang="es-ES_tradnl" altLang="ja-JP" sz="2000" smtClean="0">
                <a:latin typeface="Helvetica" panose="020B0604020202020204" pitchFamily="34" charset="0"/>
                <a:ea typeface="ヒラギノ角ゴ Pro W3" pitchFamily="-65" charset="-128"/>
              </a:rPr>
              <a:t>ún</a:t>
            </a:r>
            <a:r>
              <a:rPr lang="en-US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s-ES_tradnl" sz="2000" smtClean="0">
                <a:latin typeface="Helvetica" panose="020B0604020202020204" pitchFamily="34" charset="0"/>
                <a:ea typeface="ＭＳ Ｐゴシック" panose="020B0600070205080204" pitchFamily="34" charset="-128"/>
              </a:rPr>
              <a:t>tipo de dispositivo o unidad de almacenamiento</a:t>
            </a:r>
            <a:endParaRPr lang="es-ES" sz="1800" smtClean="0">
              <a:latin typeface="Verdana" panose="020B0604030504040204" pitchFamily="34" charset="0"/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800" smtClean="0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462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5AB8CC8-2141-43F6-B582-9F81FE48887C}" type="slidenum">
              <a:rPr lang="es-ES_tradnl" sz="1200"/>
              <a:pPr eaLnBrk="1" hangingPunct="1"/>
              <a:t>6</a:t>
            </a:fld>
            <a:endParaRPr lang="es-ES_tradnl" sz="1000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667000"/>
            <a:ext cx="4046538" cy="247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9" descr="200px-Computer-aj_aj_ashton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3400"/>
            <a:ext cx="1452563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0483" name="Rectangle 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H</a:t>
            </a:r>
            <a:r>
              <a:rPr lang="es-ES_tradnl" altLang="ja-JP" sz="2400" b="1" i="1" smtClean="0">
                <a:ea typeface="ＭＳ Ｐゴシック" panose="020B0600070205080204" pitchFamily="34" charset="-128"/>
              </a:rPr>
              <a:t>íbrida</a:t>
            </a:r>
            <a:r>
              <a:rPr lang="es-ES_tradnl" sz="2000" smtClean="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Combinaci</a:t>
            </a:r>
            <a:r>
              <a:rPr lang="es-ES_tradnl" altLang="ja-JP" sz="1800" smtClean="0">
                <a:ea typeface="ＭＳ Ｐゴシック" panose="020B0600070205080204" pitchFamily="34" charset="-128"/>
              </a:rPr>
              <a:t>ó</a:t>
            </a:r>
            <a:r>
              <a:rPr lang="es-ES_tradnl" sz="1800" smtClean="0">
                <a:ea typeface="ＭＳ Ｐゴシック" panose="020B0600070205080204" pitchFamily="34" charset="-128"/>
              </a:rPr>
              <a:t>n entre las computadoras anal</a:t>
            </a:r>
            <a:r>
              <a:rPr lang="es-ES_tradnl" altLang="ja-JP" sz="1800" smtClean="0">
                <a:ea typeface="ＭＳ Ｐゴシック" panose="020B0600070205080204" pitchFamily="34" charset="-128"/>
              </a:rPr>
              <a:t>ó</a:t>
            </a:r>
            <a:r>
              <a:rPr lang="es-ES_tradnl" sz="1800" smtClean="0">
                <a:ea typeface="ＭＳ Ｐゴシック" panose="020B0600070205080204" pitchFamily="34" charset="-128"/>
              </a:rPr>
              <a:t>gicas y las digitales</a:t>
            </a:r>
          </a:p>
          <a:p>
            <a:pPr eaLnBrk="1" hangingPunct="1">
              <a:lnSpc>
                <a:spcPct val="90000"/>
              </a:lnSpc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Se utilizan sobre todo para el control de procesos y rob</a:t>
            </a:r>
            <a:r>
              <a:rPr lang="es-ES_tradnl" altLang="ja-JP" sz="1800" smtClean="0">
                <a:ea typeface="ＭＳ Ｐゴシック" panose="020B0600070205080204" pitchFamily="34" charset="-128"/>
              </a:rPr>
              <a:t>ó</a:t>
            </a:r>
            <a:r>
              <a:rPr lang="es-ES_tradnl" sz="1800" smtClean="0">
                <a:ea typeface="ＭＳ Ｐゴシック" panose="020B0600070205080204" pitchFamily="34" charset="-128"/>
              </a:rPr>
              <a:t>tica</a:t>
            </a:r>
          </a:p>
          <a:p>
            <a:pPr eaLnBrk="1" hangingPunct="1">
              <a:lnSpc>
                <a:spcPct val="90000"/>
              </a:lnSpc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La entrada de datos suele estar controlada por un convertidor análogo/digital</a:t>
            </a:r>
          </a:p>
          <a:p>
            <a:pPr eaLnBrk="1" hangingPunct="1">
              <a:lnSpc>
                <a:spcPct val="90000"/>
              </a:lnSpc>
            </a:pPr>
            <a:endParaRPr lang="es-ES_tradnl" sz="2000" smtClean="0">
              <a:ea typeface="ＭＳ Ｐゴシック" panose="020B0600070205080204" pitchFamily="34" charset="-128"/>
            </a:endParaRPr>
          </a:p>
        </p:txBody>
      </p:sp>
      <p:sp>
        <p:nvSpPr>
          <p:cNvPr id="20484" name="Rectangle 9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Los datos son procesados por una computadora digital y la salida es canalizada a través de un convertidor digital/análogo</a:t>
            </a:r>
          </a:p>
          <a:p>
            <a:pPr eaLnBrk="1" hangingPunct="1">
              <a:lnSpc>
                <a:spcPct val="90000"/>
              </a:lnSpc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Fueron desarrolladas para complementar la flexibilidad de las computadoras digitales con la velocidad de las computadoras anal</a:t>
            </a:r>
            <a:r>
              <a:rPr lang="es-ES_tradnl" altLang="ja-JP" sz="1800" smtClean="0">
                <a:ea typeface="ＭＳ Ｐゴシック" panose="020B0600070205080204" pitchFamily="34" charset="-128"/>
              </a:rPr>
              <a:t>ó</a:t>
            </a:r>
            <a:r>
              <a:rPr lang="es-ES_tradnl" sz="1800" smtClean="0">
                <a:ea typeface="ＭＳ Ｐゴシック" panose="020B0600070205080204" pitchFamily="34" charset="-128"/>
              </a:rPr>
              <a:t>gicas</a:t>
            </a:r>
            <a:endParaRPr lang="es-ES" sz="18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s-ES_tradnl" sz="180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s-ES_tradnl" sz="1800" smtClean="0">
                <a:ea typeface="ＭＳ Ｐゴシック" panose="020B0600070205080204" pitchFamily="34" charset="-128"/>
              </a:rPr>
              <a:t>Los usuarios necesitan tener conocimientos en computaci</a:t>
            </a:r>
            <a:r>
              <a:rPr lang="es-ES_tradnl" altLang="ja-JP" sz="1800" smtClean="0">
                <a:ea typeface="ＭＳ Ｐゴシック" panose="020B0600070205080204" pitchFamily="34" charset="-128"/>
              </a:rPr>
              <a:t>ó</a:t>
            </a:r>
            <a:r>
              <a:rPr lang="es-ES_tradnl" sz="1800" smtClean="0">
                <a:ea typeface="ＭＳ Ｐゴシック" panose="020B0600070205080204" pitchFamily="34" charset="-128"/>
              </a:rPr>
              <a:t>n anal</a:t>
            </a:r>
            <a:r>
              <a:rPr lang="es-ES_tradnl" altLang="ja-JP" sz="1800" smtClean="0">
                <a:ea typeface="ＭＳ Ｐゴシック" panose="020B0600070205080204" pitchFamily="34" charset="-128"/>
              </a:rPr>
              <a:t>ó</a:t>
            </a:r>
            <a:r>
              <a:rPr lang="es-ES_tradnl" sz="1800" smtClean="0">
                <a:ea typeface="ＭＳ Ｐゴシック" panose="020B0600070205080204" pitchFamily="34" charset="-128"/>
              </a:rPr>
              <a:t>gica y digital</a:t>
            </a:r>
          </a:p>
        </p:txBody>
      </p:sp>
      <p:sp>
        <p:nvSpPr>
          <p:cNvPr id="20487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9FCAFA8-C8C8-4731-81C2-FFB2BA1577B4}" type="slidenum">
              <a:rPr lang="es-ES_tradnl" sz="1200"/>
              <a:pPr eaLnBrk="1" hangingPunct="1"/>
              <a:t>7</a:t>
            </a:fld>
            <a:endParaRPr lang="es-ES_tradnl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 digitales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Supercomputadoras</a:t>
            </a:r>
            <a:endParaRPr lang="es-ES_tradnl" sz="18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endParaRPr lang="es-ES_tradnl" sz="16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Potentes máquinas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Poseen varios procesadores conectados en paralelo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Realizan un gran número de operaciones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Cuestan varios millones de d</a:t>
            </a:r>
            <a:r>
              <a:rPr lang="es-MX" altLang="ja-JP" sz="1400" smtClean="0">
                <a:ea typeface="ＭＳ Ｐゴシック" panose="020B0600070205080204" pitchFamily="34" charset="-128"/>
              </a:rPr>
              <a:t>ó</a:t>
            </a:r>
            <a:r>
              <a:rPr lang="es-MX" sz="1400" smtClean="0">
                <a:ea typeface="ＭＳ Ｐゴシック" panose="020B0600070205080204" pitchFamily="34" charset="-128"/>
              </a:rPr>
              <a:t>lares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Son usadas en grandes centros de investigación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Poseen un sistema de enfriamiento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CYBER 205, CRAY1 y CRAY2</a:t>
            </a:r>
            <a:endParaRPr lang="es-VE" sz="2400" smtClean="0">
              <a:ea typeface="ＭＳ Ｐゴシック" panose="020B0600070205080204" pitchFamily="34" charset="-128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9D31D04-7DA5-41C2-8C79-CC394F608866}" type="slidenum">
              <a:rPr lang="es-ES_tradnl" sz="1200"/>
              <a:pPr eaLnBrk="1" hangingPunct="1"/>
              <a:t>8</a:t>
            </a:fld>
            <a:endParaRPr lang="es-ES_tradnl" sz="1000"/>
          </a:p>
        </p:txBody>
      </p:sp>
      <p:pic>
        <p:nvPicPr>
          <p:cNvPr id="21511" name="Picture 6" descr="su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590800"/>
            <a:ext cx="3278188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>
                <a:ea typeface="ＭＳ Ｐゴシック" panose="020B0600070205080204" pitchFamily="34" charset="-128"/>
              </a:rPr>
              <a:t>Tipos de computadoras digitales</a:t>
            </a:r>
            <a:endParaRPr lang="es-VE" smtClean="0">
              <a:ea typeface="ＭＳ Ｐゴシック" panose="020B0600070205080204" pitchFamily="34" charset="-12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_tradnl" sz="2400" b="1" i="1" smtClean="0">
                <a:ea typeface="ＭＳ Ｐゴシック" panose="020B0600070205080204" pitchFamily="34" charset="-128"/>
              </a:rPr>
              <a:t>Macrocomputadoras o mainframe</a:t>
            </a:r>
            <a:endParaRPr lang="es-ES_tradnl" sz="18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_tradnl" sz="16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Grandes computadoras de uso general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Usadas en oficinas de gobierno o empresas de gran tamaño como bancos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Conectan muchos usuarios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Poseen bases de datos extensas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Llevan a cabo millones de operaciones por segundo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s-MX" sz="1400" smtClean="0">
              <a:ea typeface="ＭＳ Ｐゴシック" panose="020B0600070205080204" pitchFamily="34" charset="-128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es-MX" sz="1400" smtClean="0">
                <a:ea typeface="ＭＳ Ｐゴシック" panose="020B0600070205080204" pitchFamily="34" charset="-128"/>
              </a:rPr>
              <a:t>HP300 y la IBM 4331</a:t>
            </a:r>
            <a:endParaRPr lang="es-ES" sz="1400" smtClean="0">
              <a:ea typeface="ＭＳ Ｐゴシック" panose="020B0600070205080204" pitchFamily="34" charset="-128"/>
            </a:endParaRP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8534400" y="658336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EDBA0BF-F473-431E-80B1-FDCA8290D8BD}" type="slidenum">
              <a:rPr lang="es-ES_tradnl" sz="1200"/>
              <a:pPr eaLnBrk="1" hangingPunct="1"/>
              <a:t>9</a:t>
            </a:fld>
            <a:endParaRPr lang="es-ES_tradnl" sz="1000"/>
          </a:p>
        </p:txBody>
      </p:sp>
      <p:pic>
        <p:nvPicPr>
          <p:cNvPr id="22535" name="Picture 6" descr="m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895600"/>
            <a:ext cx="3081338" cy="248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10911</TotalTime>
  <Words>864</Words>
  <Application>Microsoft Office PowerPoint</Application>
  <PresentationFormat>Presentación en pantalla (4:3)</PresentationFormat>
  <Paragraphs>159</Paragraphs>
  <Slides>19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30" baseType="lpstr">
      <vt:lpstr>ＭＳ Ｐゴシック</vt:lpstr>
      <vt:lpstr>Arial</vt:lpstr>
      <vt:lpstr>Calibri</vt:lpstr>
      <vt:lpstr>Helvetica</vt:lpstr>
      <vt:lpstr>Times</vt:lpstr>
      <vt:lpstr>Times New Roman</vt:lpstr>
      <vt:lpstr>Verdana</vt:lpstr>
      <vt:lpstr>Wingdings</vt:lpstr>
      <vt:lpstr>ヒラギノ角ゴ Pro W3</vt:lpstr>
      <vt:lpstr>Tema de Office</vt:lpstr>
      <vt:lpstr>ClipArt</vt:lpstr>
      <vt:lpstr>Introducción a la Programación Unidad I: Descripción funcional de la computadora</vt:lpstr>
      <vt:lpstr>Definición de computadora</vt:lpstr>
      <vt:lpstr>Definición de computadora</vt:lpstr>
      <vt:lpstr>¿Por qué es poderosa una computadora?</vt:lpstr>
      <vt:lpstr>Tipos de computadoras</vt:lpstr>
      <vt:lpstr>Tipos de computadoras</vt:lpstr>
      <vt:lpstr>Tipos de computadoras</vt:lpstr>
      <vt:lpstr>Tipos de computadoras digitales</vt:lpstr>
      <vt:lpstr>Tipos de computadoras digitales</vt:lpstr>
      <vt:lpstr>Tipos de computadoras digitales</vt:lpstr>
      <vt:lpstr>Tipos de computadoras digitales</vt:lpstr>
      <vt:lpstr>Tipos de computadoras digitales</vt:lpstr>
      <vt:lpstr>Tipos de computadoras digitales</vt:lpstr>
      <vt:lpstr>Tipos de computadoras digitales</vt:lpstr>
      <vt:lpstr>Tipos de computadoras digitales</vt:lpstr>
      <vt:lpstr>Aplicaciones generales</vt:lpstr>
      <vt:lpstr>Aplicaciones generales</vt:lpstr>
      <vt:lpstr>Aplicaciones generales</vt:lpstr>
      <vt:lpstr>Aplicaciones generales</vt:lpstr>
    </vt:vector>
  </TitlesOfParts>
  <Company>ULA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Digital 10</dc:title>
  <dc:creator>ULA</dc:creator>
  <cp:lastModifiedBy>Ing Jimi Quintero</cp:lastModifiedBy>
  <cp:revision>108</cp:revision>
  <dcterms:created xsi:type="dcterms:W3CDTF">2009-11-13T14:21:13Z</dcterms:created>
  <dcterms:modified xsi:type="dcterms:W3CDTF">2016-09-28T01:17:32Z</dcterms:modified>
</cp:coreProperties>
</file>