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7" r:id="rId1"/>
  </p:sldMasterIdLst>
  <p:notesMasterIdLst>
    <p:notesMasterId r:id="rId41"/>
  </p:notesMasterIdLst>
  <p:sldIdLst>
    <p:sldId id="256" r:id="rId2"/>
    <p:sldId id="257" r:id="rId3"/>
    <p:sldId id="275" r:id="rId4"/>
    <p:sldId id="273" r:id="rId5"/>
    <p:sldId id="287" r:id="rId6"/>
    <p:sldId id="288" r:id="rId7"/>
    <p:sldId id="327" r:id="rId8"/>
    <p:sldId id="329" r:id="rId9"/>
    <p:sldId id="271" r:id="rId10"/>
    <p:sldId id="272" r:id="rId11"/>
    <p:sldId id="289" r:id="rId12"/>
    <p:sldId id="328" r:id="rId13"/>
    <p:sldId id="324" r:id="rId14"/>
    <p:sldId id="325" r:id="rId15"/>
    <p:sldId id="326" r:id="rId16"/>
    <p:sldId id="296" r:id="rId17"/>
    <p:sldId id="300" r:id="rId18"/>
    <p:sldId id="301" r:id="rId19"/>
    <p:sldId id="330" r:id="rId20"/>
    <p:sldId id="302" r:id="rId21"/>
    <p:sldId id="303" r:id="rId22"/>
    <p:sldId id="305" r:id="rId23"/>
    <p:sldId id="308" r:id="rId24"/>
    <p:sldId id="309" r:id="rId25"/>
    <p:sldId id="310" r:id="rId26"/>
    <p:sldId id="311" r:id="rId27"/>
    <p:sldId id="312" r:id="rId28"/>
    <p:sldId id="313" r:id="rId29"/>
    <p:sldId id="314" r:id="rId30"/>
    <p:sldId id="333" r:id="rId31"/>
    <p:sldId id="331" r:id="rId32"/>
    <p:sldId id="332" r:id="rId33"/>
    <p:sldId id="334" r:id="rId34"/>
    <p:sldId id="317" r:id="rId35"/>
    <p:sldId id="318" r:id="rId36"/>
    <p:sldId id="319" r:id="rId37"/>
    <p:sldId id="320" r:id="rId38"/>
    <p:sldId id="321" r:id="rId39"/>
    <p:sldId id="322" r:id="rId40"/>
  </p:sldIdLst>
  <p:sldSz cx="9144000" cy="6858000" type="screen4x3"/>
  <p:notesSz cx="6858000" cy="9144000"/>
  <p:defaultTextStyle>
    <a:defPPr>
      <a:defRPr lang="es-V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66FFFF"/>
    <a:srgbClr val="000000"/>
    <a:srgbClr val="CCCCCC"/>
    <a:srgbClr val="FF1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6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Click to edit Master text styles</a:t>
            </a:r>
          </a:p>
          <a:p>
            <a:pPr lvl="1"/>
            <a:r>
              <a:rPr lang="es-ES_tradnl" noProof="0" smtClean="0"/>
              <a:t>Second level</a:t>
            </a:r>
          </a:p>
          <a:p>
            <a:pPr lvl="2"/>
            <a:r>
              <a:rPr lang="es-ES_tradnl" noProof="0" smtClean="0"/>
              <a:t>Third level</a:t>
            </a:r>
          </a:p>
          <a:p>
            <a:pPr lvl="3"/>
            <a:r>
              <a:rPr lang="es-ES_tradnl" noProof="0" smtClean="0"/>
              <a:t>Fourth level</a:t>
            </a:r>
          </a:p>
          <a:p>
            <a:pPr lvl="4"/>
            <a:r>
              <a:rPr lang="es-ES_tradnl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6821E93-6268-46C7-A223-D692A2D6309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7247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C5D0F4D-F27E-4C21-8239-B3B9DB70662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885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Prof. Flor Narciso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71845-2012-4829-8E37-709D4E851BE2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14661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Prof. Flor Narciso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64509-BFF2-49CE-9A3F-BFB94A8CFA1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92639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Prof. Flor Narciso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0FA67-A16D-4BAD-B00C-B28957F2F36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0370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Prof. Flor Narciso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B0368-2C13-4E7A-BE32-B24A9651A96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5067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Prof. Flor Narciso</a:t>
            </a:r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B7F15-89EF-4D54-8C84-FC5FBD716052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604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Prof. Flor Narciso</a:t>
            </a:r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3AD9E-B256-44F8-869E-AB08901492B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17318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Prof. Flor Narciso</a:t>
            </a:r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A13A2-7E60-4F5A-8A69-B2ED7852938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5591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Prof. Flor Narciso</a:t>
            </a:r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4F3D7-04FD-45A7-A53B-F9843B983EB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6726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Prof. Flor Narciso</a:t>
            </a:r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872A2-94A5-43B9-AA3E-BF41117D4BC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570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Prof. Flor Narciso</a:t>
            </a:r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FCB66-FA1B-4A0A-A596-405AEB9433B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4472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 para editar título</a:t>
            </a:r>
            <a:endParaRPr lang="es-ES_tradnl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es-ES"/>
              <a:t>Prof. Flor Narciso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63FF1DF-7D5C-4FF4-9901-F71B032B291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  <p:cxnSp>
        <p:nvCxnSpPr>
          <p:cNvPr id="8" name="Conector recto 7"/>
          <p:cNvCxnSpPr>
            <a:cxnSpLocks noChangeShapeType="1"/>
          </p:cNvCxnSpPr>
          <p:nvPr userDrawn="1"/>
        </p:nvCxnSpPr>
        <p:spPr bwMode="auto">
          <a:xfrm>
            <a:off x="457200" y="1447800"/>
            <a:ext cx="8229600" cy="1588"/>
          </a:xfrm>
          <a:prstGeom prst="line">
            <a:avLst/>
          </a:prstGeom>
          <a:noFill/>
          <a:ln w="38100">
            <a:solidFill>
              <a:srgbClr val="8064A2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hf sldNum="0"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eg"/><Relationship Id="rId3" Type="http://schemas.openxmlformats.org/officeDocument/2006/relationships/image" Target="../media/image30.jpeg"/><Relationship Id="rId7" Type="http://schemas.openxmlformats.org/officeDocument/2006/relationships/image" Target="../media/image34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ES_tradnl" sz="4000" dirty="0" smtClean="0">
                <a:ea typeface="ＭＳ Ｐゴシック" panose="020B0600070205080204" pitchFamily="34" charset="-128"/>
              </a:rPr>
              <a:t>Introducción a la Programación</a:t>
            </a:r>
            <a:br>
              <a:rPr lang="es-ES_tradnl" sz="4000" dirty="0" smtClean="0">
                <a:ea typeface="ＭＳ Ｐゴシック" panose="020B0600070205080204" pitchFamily="34" charset="-128"/>
              </a:rPr>
            </a:br>
            <a:r>
              <a:rPr lang="es-ES_tradnl" sz="4000" dirty="0" smtClean="0">
                <a:ea typeface="ＭＳ Ｐゴシック" panose="020B0600070205080204" pitchFamily="34" charset="-128"/>
              </a:rPr>
              <a:t>Unidad I: Descripci</a:t>
            </a:r>
            <a:r>
              <a:rPr lang="es-ES_tradnl" altLang="ja-JP" sz="4000" dirty="0" smtClean="0">
                <a:ea typeface="ＭＳ Ｐゴシック" panose="020B0600070205080204" pitchFamily="34" charset="-128"/>
              </a:rPr>
              <a:t>ón funcional de la computadora</a:t>
            </a:r>
            <a:endParaRPr lang="es-VE" sz="4000" dirty="0" smtClean="0">
              <a:ea typeface="ＭＳ Ｐゴシック" panose="020B0600070205080204" pitchFamily="34" charset="-128"/>
            </a:endParaRPr>
          </a:p>
        </p:txBody>
      </p:sp>
      <p:pic>
        <p:nvPicPr>
          <p:cNvPr id="4099" name="Picture 4" descr="calcul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9000"/>
            <a:ext cx="27305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3"/>
          <p:cNvSpPr txBox="1">
            <a:spLocks noChangeArrowheads="1"/>
          </p:cNvSpPr>
          <p:nvPr/>
        </p:nvSpPr>
        <p:spPr bwMode="auto">
          <a:xfrm>
            <a:off x="3587750" y="4249738"/>
            <a:ext cx="4800600" cy="162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ES_tradnl" sz="2000"/>
              <a:t>Prof. Jimi Quintero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ES_tradnl" sz="2000"/>
              <a:t>Departamento de Tecnología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ES_tradnl" sz="2000"/>
              <a:t>Pnf en Ingeniería en Informática 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ES_tradnl" sz="2000"/>
              <a:t>UPTM “Kléber Ramírez”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s-ES_tradnl" sz="2000"/>
          </a:p>
          <a:p>
            <a:pPr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s-VE" sz="24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ES_tradnl" sz="4000" smtClean="0">
                <a:ea typeface="ＭＳ Ｐゴシック" panose="020B0600070205080204" pitchFamily="34" charset="-128"/>
              </a:rPr>
              <a:t>Unidad Central de Procesamiento (CPU)</a:t>
            </a:r>
            <a:endParaRPr lang="es-VE" sz="4000" smtClean="0">
              <a:ea typeface="ＭＳ Ｐゴシック" panose="020B0600070205080204" pitchFamily="34" charset="-128"/>
            </a:endParaRPr>
          </a:p>
        </p:txBody>
      </p:sp>
      <p:sp>
        <p:nvSpPr>
          <p:cNvPr id="13315" name="Rectangle 1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z="2400" b="1" i="1" smtClean="0">
                <a:ea typeface="ＭＳ Ｐゴシック" panose="020B0600070205080204" pitchFamily="34" charset="-128"/>
              </a:rPr>
              <a:t>Unidad Central de Procesamiento (CPU) o procesador</a:t>
            </a:r>
            <a:r>
              <a:rPr lang="es-ES_tradnl" sz="2400" smtClean="0">
                <a:ea typeface="ＭＳ Ｐゴシック" panose="020B0600070205080204" pitchFamily="34" charset="-128"/>
              </a:rPr>
              <a:t>: “Cerebro” de la computadora</a:t>
            </a:r>
          </a:p>
          <a:p>
            <a:pPr eaLnBrk="1" hangingPunct="1">
              <a:lnSpc>
                <a:spcPct val="30000"/>
              </a:lnSpc>
            </a:pPr>
            <a:endParaRPr lang="es-ES_tradnl" sz="2400" smtClean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</a:rPr>
              <a:t>Su función es ejecutar programas almacenados en la memoria principal</a:t>
            </a:r>
          </a:p>
          <a:p>
            <a:pPr lvl="1" eaLnBrk="1" hangingPunct="1">
              <a:lnSpc>
                <a:spcPct val="30000"/>
              </a:lnSpc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</a:rPr>
              <a:t>Por lo general consiste de uno o mas microprocesadores (piezas pequeñas de silicio u otro material grabadas con muchos circuitos electrónicos diminutos)</a:t>
            </a:r>
          </a:p>
          <a:p>
            <a:pPr eaLnBrk="1" hangingPunct="1">
              <a:lnSpc>
                <a:spcPct val="50000"/>
              </a:lnSpc>
              <a:buFont typeface="Wingdings" panose="05000000000000000000" pitchFamily="2" charset="2"/>
              <a:buNone/>
            </a:pPr>
            <a:endParaRPr lang="es-ES_tradnl" sz="24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400" smtClean="0">
                <a:ea typeface="ＭＳ Ｐゴシック" panose="020B0600070205080204" pitchFamily="34" charset="-128"/>
              </a:rPr>
              <a:t>	</a:t>
            </a:r>
            <a:r>
              <a:rPr lang="es-ES_tradnl" sz="2000" b="1" smtClean="0">
                <a:ea typeface="ＭＳ Ｐゴシック" panose="020B0600070205080204" pitchFamily="34" charset="-128"/>
              </a:rPr>
              <a:t>Ejemplos</a:t>
            </a:r>
            <a:r>
              <a:rPr lang="es-ES_tradnl" sz="2000" smtClean="0">
                <a:ea typeface="ＭＳ Ｐゴシック" panose="020B0600070205080204" pitchFamily="34" charset="-128"/>
              </a:rPr>
              <a:t>: Intel Celeron, Intel Xeon MP, Intel Pentium 4,Intel</a:t>
            </a:r>
            <a:r>
              <a:rPr lang="es-ES_tradnl" sz="2000" smtClean="0">
                <a:ea typeface="ＭＳ Ｐゴシック" panose="020B0600070205080204" pitchFamily="34" charset="-128"/>
                <a:sym typeface="Symbol" panose="05050102010706020507" pitchFamily="18" charset="2"/>
              </a:rPr>
              <a:t></a:t>
            </a:r>
            <a:r>
              <a:rPr lang="es-ES_tradnl" sz="2000" smtClean="0">
                <a:ea typeface="ＭＳ Ｐゴシック" panose="020B0600070205080204" pitchFamily="34" charset="-128"/>
              </a:rPr>
              <a:t>Core2</a:t>
            </a:r>
            <a:r>
              <a:rPr lang="en-US" sz="2000" baseline="30000" smtClean="0">
                <a:ea typeface="ヒラギノ角ゴ Pro W3" pitchFamily="-65" charset="-128"/>
              </a:rPr>
              <a:t>TM</a:t>
            </a:r>
            <a:r>
              <a:rPr lang="es-ES_tradnl" sz="2000" smtClean="0">
                <a:ea typeface="ＭＳ Ｐゴシック" panose="020B0600070205080204" pitchFamily="34" charset="-128"/>
              </a:rPr>
              <a:t>Duo (T7300, T7500 y T7700), AMD Athlon, Motorola PowerPC 604e, </a:t>
            </a:r>
          </a:p>
        </p:txBody>
      </p:sp>
      <p:sp>
        <p:nvSpPr>
          <p:cNvPr id="13316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177CCD3-E8DC-49A3-8145-026ABF0BCB21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s-ES_tradnl" sz="1000">
              <a:latin typeface="Times New Roman" panose="02020603050405020304" pitchFamily="18" charset="0"/>
            </a:endParaRPr>
          </a:p>
        </p:txBody>
      </p:sp>
      <p:pic>
        <p:nvPicPr>
          <p:cNvPr id="13318" name="Picture 13" descr="im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0292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Componentes del CPU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14339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1549400" y="2438400"/>
            <a:ext cx="2311400" cy="2921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VE" sz="1600" b="1" kern="10">
                <a:solidFill>
                  <a:srgbClr val="336699"/>
                </a:solidFill>
                <a:effectLst>
                  <a:outerShdw dist="45791" dir="2021404" algn="ctr" rotWithShape="0">
                    <a:srgbClr val="C0C0C0">
                      <a:alpha val="74997"/>
                    </a:srgbClr>
                  </a:outerShdw>
                </a:effectLst>
                <a:latin typeface="Comic Sans MS" panose="030F0702030302020204" pitchFamily="66" charset="0"/>
              </a:rPr>
              <a:t>UNIDAD DE CONTROL</a:t>
            </a:r>
          </a:p>
        </p:txBody>
      </p:sp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5943600" y="2362200"/>
            <a:ext cx="2209800" cy="584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VE" sz="1600" b="1" kern="10">
                <a:solidFill>
                  <a:srgbClr val="336699"/>
                </a:solidFill>
                <a:effectLst>
                  <a:outerShdw dist="45791" dir="2021404" algn="ctr" rotWithShape="0">
                    <a:srgbClr val="C0C0C0">
                      <a:alpha val="74997"/>
                    </a:srgbClr>
                  </a:outerShdw>
                </a:effectLst>
                <a:latin typeface="Comic Sans MS" panose="030F0702030302020204" pitchFamily="66" charset="0"/>
              </a:rPr>
              <a:t>UNIDAD ARIMETICA</a:t>
            </a:r>
          </a:p>
          <a:p>
            <a:pPr algn="ctr"/>
            <a:r>
              <a:rPr lang="es-VE" sz="1600" b="1" kern="10">
                <a:solidFill>
                  <a:srgbClr val="336699"/>
                </a:solidFill>
                <a:effectLst>
                  <a:outerShdw dist="45791" dir="2021404" algn="ctr" rotWithShape="0">
                    <a:srgbClr val="C0C0C0">
                      <a:alpha val="74997"/>
                    </a:srgbClr>
                  </a:outerShdw>
                </a:effectLst>
                <a:latin typeface="Comic Sans MS" panose="030F0702030302020204" pitchFamily="66" charset="0"/>
              </a:rPr>
              <a:t>LOGICA</a:t>
            </a:r>
          </a:p>
        </p:txBody>
      </p:sp>
      <p:sp>
        <p:nvSpPr>
          <p:cNvPr id="14342" name="Text Box 6" descr="Papel seda azul"/>
          <p:cNvSpPr txBox="1">
            <a:spLocks noChangeArrowheads="1"/>
          </p:cNvSpPr>
          <p:nvPr/>
        </p:nvSpPr>
        <p:spPr bwMode="auto">
          <a:xfrm>
            <a:off x="914400" y="2819400"/>
            <a:ext cx="3581400" cy="34448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MX" sz="2000">
                <a:latin typeface="Arial" panose="020B0604020202020204" pitchFamily="34" charset="0"/>
              </a:rPr>
              <a:t>Corazón de la computadora. Se encarga de interpretar las instrucciones del programa y ejecutar las operaciones necesarias para que el procesador funcione. Controla los dispositivos de entrada y salida y las diferentes memorias, además selecciona e interpreta las instrucciones</a:t>
            </a:r>
            <a:endParaRPr lang="es-ES" sz="2000">
              <a:latin typeface="Arial" panose="020B0604020202020204" pitchFamily="34" charset="0"/>
            </a:endParaRPr>
          </a:p>
        </p:txBody>
      </p:sp>
      <p:sp>
        <p:nvSpPr>
          <p:cNvPr id="14343" name="Text Box 7" descr="Papel seda azul"/>
          <p:cNvSpPr txBox="1">
            <a:spLocks noChangeArrowheads="1"/>
          </p:cNvSpPr>
          <p:nvPr/>
        </p:nvSpPr>
        <p:spPr bwMode="auto">
          <a:xfrm>
            <a:off x="5257800" y="3048000"/>
            <a:ext cx="3581400" cy="1006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MX" sz="2000">
                <a:latin typeface="Arial" panose="020B0604020202020204" pitchFamily="34" charset="0"/>
              </a:rPr>
              <a:t>Encargada de ejecutar todos los cálculos matemáticos y operaciones lógicas</a:t>
            </a:r>
            <a:endParaRPr lang="es-ES" sz="2000">
              <a:latin typeface="Arial" panose="020B0604020202020204" pitchFamily="34" charset="0"/>
            </a:endParaRPr>
          </a:p>
        </p:txBody>
      </p:sp>
      <p:sp>
        <p:nvSpPr>
          <p:cNvPr id="14344" name="WordArt 8"/>
          <p:cNvSpPr>
            <a:spLocks noChangeArrowheads="1" noChangeShapeType="1" noTextEdit="1"/>
          </p:cNvSpPr>
          <p:nvPr/>
        </p:nvSpPr>
        <p:spPr bwMode="auto">
          <a:xfrm>
            <a:off x="6096000" y="4191000"/>
            <a:ext cx="1524000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VE" sz="1600" b="1" kern="10">
                <a:solidFill>
                  <a:srgbClr val="336699"/>
                </a:solidFill>
                <a:effectLst>
                  <a:outerShdw dist="45791" dir="2021404" algn="ctr" rotWithShape="0">
                    <a:srgbClr val="C0C0C0">
                      <a:alpha val="74997"/>
                    </a:srgbClr>
                  </a:outerShdw>
                </a:effectLst>
                <a:latin typeface="Comic Sans MS" panose="030F0702030302020204" pitchFamily="66" charset="0"/>
              </a:rPr>
              <a:t>Registros</a:t>
            </a:r>
          </a:p>
        </p:txBody>
      </p:sp>
      <p:sp>
        <p:nvSpPr>
          <p:cNvPr id="14345" name="Text Box 9" descr="Papel seda azul"/>
          <p:cNvSpPr txBox="1">
            <a:spLocks noChangeArrowheads="1"/>
          </p:cNvSpPr>
          <p:nvPr/>
        </p:nvSpPr>
        <p:spPr bwMode="auto">
          <a:xfrm>
            <a:off x="5334000" y="4648200"/>
            <a:ext cx="3352800" cy="131445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s-ES_tradnl" sz="2000">
                <a:latin typeface="Arial" panose="020B0604020202020204" pitchFamily="34" charset="0"/>
              </a:rPr>
              <a:t>Pequeñas memorias de alta velocidad utilizadas para almacenar resultados intermedios y cierta información de control</a:t>
            </a:r>
          </a:p>
        </p:txBody>
      </p:sp>
      <p:sp>
        <p:nvSpPr>
          <p:cNvPr id="14346" name="AutoShape 22"/>
          <p:cNvSpPr>
            <a:spLocks noChangeArrowheads="1"/>
          </p:cNvSpPr>
          <p:nvPr/>
        </p:nvSpPr>
        <p:spPr bwMode="auto">
          <a:xfrm rot="5475197" flipV="1">
            <a:off x="4987925" y="3544888"/>
            <a:ext cx="536575" cy="15240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160 w 21600"/>
              <a:gd name="T13" fmla="*/ 12343 h 21600"/>
              <a:gd name="T14" fmla="*/ 19440 w 21600"/>
              <a:gd name="T15" fmla="*/ 1851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lnTo>
                  <a:pt x="10800" y="0"/>
                </a:lnTo>
                <a:close/>
              </a:path>
            </a:pathLst>
          </a:custGeom>
          <a:solidFill>
            <a:srgbClr val="FF101A"/>
          </a:solidFill>
          <a:ln w="9525">
            <a:solidFill>
              <a:srgbClr val="FF101A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VE"/>
          </a:p>
        </p:txBody>
      </p:sp>
      <p:sp>
        <p:nvSpPr>
          <p:cNvPr id="14347" name="Text Box 23"/>
          <p:cNvSpPr txBox="1">
            <a:spLocks noChangeArrowheads="1"/>
          </p:cNvSpPr>
          <p:nvPr/>
        </p:nvSpPr>
        <p:spPr bwMode="auto">
          <a:xfrm>
            <a:off x="5334000" y="4114800"/>
            <a:ext cx="530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400" b="1">
                <a:solidFill>
                  <a:schemeClr val="bg1"/>
                </a:solidFill>
                <a:latin typeface="Times New Roman" panose="02020603050405020304" pitchFamily="18" charset="0"/>
              </a:rPr>
              <a:t>BUS</a:t>
            </a:r>
            <a:endParaRPr lang="es-ES_tradnl" sz="1400" b="1">
              <a:latin typeface="Times New Roman" panose="02020603050405020304" pitchFamily="18" charset="0"/>
            </a:endParaRPr>
          </a:p>
        </p:txBody>
      </p:sp>
      <p:sp>
        <p:nvSpPr>
          <p:cNvPr id="14348" name="Text Box 2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C872207-B2E1-497A-B25F-07021CA270D1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Tipos de memoria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400" b="1" i="1" smtClean="0">
                <a:ea typeface="ＭＳ Ｐゴシック" panose="020B0600070205080204" pitchFamily="34" charset="-128"/>
              </a:rPr>
              <a:t>Tipos: Memoria principal y memoria secundaria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_tradnl" sz="2000" b="1" i="1" smtClean="0"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_tradnl" sz="2000" b="1" i="1" smtClean="0">
                <a:ea typeface="ＭＳ Ｐゴシック" panose="020B0600070205080204" pitchFamily="34" charset="-128"/>
              </a:rPr>
              <a:t>Memoria principal</a:t>
            </a:r>
            <a:endParaRPr lang="es-ES_tradnl" sz="2000" b="1" smtClean="0"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_tradnl" sz="2000" b="1" smtClean="0">
                <a:ea typeface="ＭＳ Ｐゴシック" panose="020B0600070205080204" pitchFamily="34" charset="-128"/>
              </a:rPr>
              <a:t>	</a:t>
            </a:r>
          </a:p>
          <a:p>
            <a:pPr eaLnBrk="1" hangingPunct="1"/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Parte de la computadora donde se almacenan (temporalmente) los programas y los datos. La información procesada por el CPU se almacena normalmente en la memoria principal hasta que termina la ejecución del programa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_tradnl" sz="20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</a:rPr>
              <a:t>La unidad básica de memoria es el bit o dígito binario (0 ó 1)</a:t>
            </a:r>
            <a:endParaRPr lang="es-ES_tradnl" sz="2400" smtClean="0">
              <a:ea typeface="ＭＳ Ｐゴシック" panose="020B0600070205080204" pitchFamily="34" charset="-128"/>
            </a:endParaRPr>
          </a:p>
        </p:txBody>
      </p:sp>
      <p:sp>
        <p:nvSpPr>
          <p:cNvPr id="15364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E99B478-836C-457E-A640-466B419AA52C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Unidad de memoria</a:t>
            </a:r>
          </a:p>
        </p:txBody>
      </p:sp>
      <p:sp>
        <p:nvSpPr>
          <p:cNvPr id="16387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graphicFrame>
        <p:nvGraphicFramePr>
          <p:cNvPr id="87088" name="Group 48"/>
          <p:cNvGraphicFramePr>
            <a:graphicFrameLocks noGrp="1"/>
          </p:cNvGraphicFramePr>
          <p:nvPr/>
        </p:nvGraphicFramePr>
        <p:xfrm>
          <a:off x="914400" y="2286000"/>
          <a:ext cx="7315200" cy="3363913"/>
        </p:xfrm>
        <a:graphic>
          <a:graphicData uri="http://schemas.openxmlformats.org/drawingml/2006/table">
            <a:tbl>
              <a:tblPr/>
              <a:tblGrid>
                <a:gridCol w="1905000"/>
                <a:gridCol w="5410200"/>
              </a:tblGrid>
              <a:tr h="43810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5555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Tipo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Descripci</a:t>
                      </a:r>
                      <a:r>
                        <a:rPr kumimoji="0" lang="es-ES_tradnl" altLang="ja-JP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ón</a:t>
                      </a:r>
                      <a:endParaRPr kumimoji="0" lang="es-ES_tradnl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29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5555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RAM (memoria de acceso aleatorio)</a:t>
                      </a:r>
                      <a:endParaRPr kumimoji="0" lang="es-ES_tradn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Memoria principal. Puede leerse, borrarse o actualizarse, </a:t>
                      </a: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En ella se almacena el programa + datos que se esta ejecutando. Es volátil, lo cual significa que su contenido se pierde al cortarse el suministro de energía a la computadora</a:t>
                      </a:r>
                      <a:endParaRPr kumimoji="0" lang="es-ES_tradn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29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ROM (memoria de s</a:t>
                      </a:r>
                      <a:r>
                        <a:rPr kumimoji="0" lang="es-ES_tradnl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ólo lectura)</a:t>
                      </a:r>
                      <a:endParaRPr kumimoji="0" lang="es-ES_tradn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Se almacena la información y software cruciales, incluidos por el fabricante, los cuales deben estar permanentemente disponibles para el funcionamiento de la computadora. Es permanente (no vol</a:t>
                      </a:r>
                      <a:r>
                        <a:rPr kumimoji="0" lang="es-MX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átil)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02" name="Text Box 49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910ABBC-A144-40DB-AAE3-C0C0F83D4D17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Unidad de memoria</a:t>
            </a:r>
          </a:p>
        </p:txBody>
      </p:sp>
      <p:sp>
        <p:nvSpPr>
          <p:cNvPr id="17411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graphicFrame>
        <p:nvGraphicFramePr>
          <p:cNvPr id="88110" name="Group 46"/>
          <p:cNvGraphicFramePr>
            <a:graphicFrameLocks noGrp="1"/>
          </p:cNvGraphicFramePr>
          <p:nvPr/>
        </p:nvGraphicFramePr>
        <p:xfrm>
          <a:off x="990600" y="2362200"/>
          <a:ext cx="7315200" cy="3089275"/>
        </p:xfrm>
        <a:graphic>
          <a:graphicData uri="http://schemas.openxmlformats.org/drawingml/2006/table">
            <a:tbl>
              <a:tblPr/>
              <a:tblGrid>
                <a:gridCol w="1905000"/>
                <a:gridCol w="5410200"/>
              </a:tblGrid>
              <a:tr h="4380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5555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Tipo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Descripci</a:t>
                      </a:r>
                      <a:r>
                        <a:rPr kumimoji="0" lang="es-ES_tradnl" altLang="ja-JP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ón</a:t>
                      </a:r>
                      <a:endParaRPr kumimoji="0" lang="es-ES_tradnl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47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PROM (memoria inalterable programable)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Chip de memoria en la cual se puede almacenar un programa. Pero una vez que se haya utilizado el PROM, no se puede reusar para almacenar algo m</a:t>
                      </a:r>
                      <a:r>
                        <a:rPr kumimoji="0" lang="es-ES_tradnl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-65" charset="0"/>
                          <a:ea typeface="ＭＳ Ｐゴシック" panose="020B0600070205080204" pitchFamily="34" charset="-128"/>
                        </a:rPr>
                        <a:t>ás</a:t>
                      </a: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. Es permanente (no vol</a:t>
                      </a:r>
                      <a:r>
                        <a:rPr kumimoji="0" lang="es-ES_tradnl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átil)</a:t>
                      </a:r>
                      <a:endParaRPr kumimoji="0" lang="es-ES_tradn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273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EPROM (memoria inalterable programable borrable)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Tipo especial de PROM que puede ser borrado exponi</a:t>
                      </a:r>
                      <a:r>
                        <a:rPr kumimoji="0" lang="es-ES_tradnl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ヒラギノ角ゴ Pro W3" pitchFamily="-65" charset="-128"/>
                        </a:rPr>
                        <a:t>én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ヒラギノ角ゴ Pro W3" pitchFamily="-65" charset="-128"/>
                        </a:rPr>
                        <a:t>d</a:t>
                      </a: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ヒラギノ角ゴ Pro W3" pitchFamily="-65" charset="-128"/>
                        </a:rPr>
                        <a:t>olo a la luz ultravioleta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26" name="Text Box 47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8272A82-8796-4276-90A5-6C13BA390014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Unidad de memoria</a:t>
            </a:r>
          </a:p>
        </p:txBody>
      </p:sp>
      <p:sp>
        <p:nvSpPr>
          <p:cNvPr id="18435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graphicFrame>
        <p:nvGraphicFramePr>
          <p:cNvPr id="89115" name="Group 27"/>
          <p:cNvGraphicFramePr>
            <a:graphicFrameLocks noGrp="1"/>
          </p:cNvGraphicFramePr>
          <p:nvPr/>
        </p:nvGraphicFramePr>
        <p:xfrm>
          <a:off x="838200" y="2286000"/>
          <a:ext cx="7315200" cy="3638550"/>
        </p:xfrm>
        <a:graphic>
          <a:graphicData uri="http://schemas.openxmlformats.org/drawingml/2006/table">
            <a:tbl>
              <a:tblPr/>
              <a:tblGrid>
                <a:gridCol w="1905000"/>
                <a:gridCol w="5410200"/>
              </a:tblGrid>
              <a:tr h="4381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5555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Tipo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Descripci</a:t>
                      </a:r>
                      <a:r>
                        <a:rPr kumimoji="0" lang="es-ES_tradnl" altLang="ja-JP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ón</a:t>
                      </a:r>
                      <a:endParaRPr kumimoji="0" lang="es-ES_tradnl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EEPROM (el</a:t>
                      </a:r>
                      <a:r>
                        <a:rPr kumimoji="0" lang="es-ES_tradnl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ヒラギノ角ゴ Pro W3" pitchFamily="-65" charset="-128"/>
                        </a:rPr>
                        <a:t>éc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ヒラギノ角ゴ Pro W3" pitchFamily="-65" charset="-128"/>
                        </a:rPr>
                        <a:t>t</a:t>
                      </a: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ヒラギノ角ゴ Pro W3" pitchFamily="-65" charset="-128"/>
                        </a:rPr>
                        <a:t>ricamente memoria inalterable programable borrable)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Tipo especial de PROM que puede ser borrado exponi</a:t>
                      </a:r>
                      <a:r>
                        <a:rPr kumimoji="0" lang="es-ES_tradnl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ヒラギノ角ゴ Pro W3" pitchFamily="-65" charset="-128"/>
                        </a:rPr>
                        <a:t>én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ヒラギノ角ゴ Pro W3" pitchFamily="-65" charset="-128"/>
                        </a:rPr>
                        <a:t>d</a:t>
                      </a: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ヒラギノ角ゴ Pro W3" pitchFamily="-65" charset="-128"/>
                        </a:rPr>
                        <a:t>olo a una carga el</a:t>
                      </a:r>
                      <a:r>
                        <a:rPr kumimoji="0" lang="es-ES_tradnl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ヒラギノ角ゴ Pro W3" pitchFamily="-65" charset="-128"/>
                        </a:rPr>
                        <a:t>éc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ヒラギノ角ゴ Pro W3" pitchFamily="-65" charset="-128"/>
                        </a:rPr>
                        <a:t>t</a:t>
                      </a: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ヒラギノ角ゴ Pro W3" pitchFamily="-65" charset="-128"/>
                        </a:rPr>
                        <a:t>rica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Memoria cach</a:t>
                      </a:r>
                      <a:r>
                        <a:rPr kumimoji="0" lang="es-ES_tradnl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é</a:t>
                      </a:r>
                      <a:endParaRPr kumimoji="0" lang="es-ES_tradn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Tipo de memoria RAM est</a:t>
                      </a:r>
                      <a:r>
                        <a:rPr kumimoji="0" lang="es-ES_tradnl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-65" charset="0"/>
                          <a:ea typeface="ＭＳ Ｐゴシック" panose="020B0600070205080204" pitchFamily="34" charset="-128"/>
                        </a:rPr>
                        <a:t>át</a:t>
                      </a: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ica (SRAM) de acceso aleatorio y alta velocidad, situada entre el CPU y la RAM; se presenta de forma temporal y autom</a:t>
                      </a:r>
                      <a:r>
                        <a:rPr kumimoji="0" lang="es-ES_tradnl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-65" charset="0"/>
                          <a:ea typeface="ＭＳ Ｐゴシック" panose="020B0600070205080204" pitchFamily="34" charset="-128"/>
                        </a:rPr>
                        <a:t>át</a:t>
                      </a: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ica para el usuario, que proporciona acceso r</a:t>
                      </a:r>
                      <a:r>
                        <a:rPr kumimoji="0" lang="es-ES_tradnl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-65" charset="0"/>
                          <a:ea typeface="ＭＳ Ｐゴシック" panose="020B0600070205080204" pitchFamily="34" charset="-128"/>
                        </a:rPr>
                        <a:t>áp</a:t>
                      </a: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ido a los datos de uso m</a:t>
                      </a:r>
                      <a:r>
                        <a:rPr kumimoji="0" lang="es-ES_tradnl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-65" charset="0"/>
                          <a:ea typeface="ＭＳ Ｐゴシック" panose="020B0600070205080204" pitchFamily="34" charset="-128"/>
                        </a:rPr>
                        <a:t>ás</a:t>
                      </a: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 frecuente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50" name="Text Box 28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2DBD5A3-08D6-49EB-843A-7E83C8BCBC02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Unidad de memoria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Symbol" panose="05050102010706020507" pitchFamily="18" charset="2"/>
              <a:buNone/>
            </a:pPr>
            <a:r>
              <a:rPr lang="es-ES_tradnl" sz="2400" b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Capacidad de memoria</a:t>
            </a:r>
          </a:p>
          <a:p>
            <a:pPr algn="just" eaLnBrk="1" hangingPunct="1">
              <a:lnSpc>
                <a:spcPct val="30000"/>
              </a:lnSpc>
              <a:buFont typeface="Symbol" panose="05050102010706020507" pitchFamily="18" charset="2"/>
              <a:buNone/>
            </a:pPr>
            <a:endParaRPr lang="es-ES_tradnl" sz="24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lvl="1" eaLnBrk="1" hangingPunct="1">
              <a:buFont typeface="Symbol" panose="05050102010706020507" pitchFamily="18" charset="2"/>
              <a:buChar char="-"/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Bit: Valor 0 </a:t>
            </a:r>
            <a:r>
              <a:rPr lang="es-ES_tradnl" altLang="ja-JP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ó 1</a:t>
            </a:r>
            <a:endParaRPr lang="es-ES_tradnl" sz="20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lvl="1" eaLnBrk="1" hangingPunct="1">
              <a:buFont typeface="Symbol" panose="05050102010706020507" pitchFamily="18" charset="2"/>
              <a:buChar char="-"/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Byte u octeto: grupo de 8 bits</a:t>
            </a:r>
          </a:p>
          <a:p>
            <a:pPr lvl="1" eaLnBrk="1" hangingPunct="1">
              <a:buFont typeface="Symbol" panose="05050102010706020507" pitchFamily="18" charset="2"/>
              <a:buChar char="-"/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kilobyte (Kbyte </a:t>
            </a:r>
            <a:r>
              <a:rPr lang="es-ES_tradnl" altLang="ja-JP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ó 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KB): 1024 bytes</a:t>
            </a:r>
          </a:p>
          <a:p>
            <a:pPr lvl="1" eaLnBrk="1" hangingPunct="1">
              <a:buFont typeface="Symbol" panose="05050102010706020507" pitchFamily="18" charset="2"/>
              <a:buChar char="-"/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Megabyte (Mbyte, mega </a:t>
            </a:r>
            <a:r>
              <a:rPr lang="es-ES_tradnl" altLang="ja-JP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ó 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MB): 1024 KB</a:t>
            </a:r>
          </a:p>
          <a:p>
            <a:pPr lvl="1" eaLnBrk="1" hangingPunct="1">
              <a:buFont typeface="Symbol" panose="05050102010706020507" pitchFamily="18" charset="2"/>
              <a:buChar char="-"/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Gigabytes (Gbyte, giga </a:t>
            </a:r>
            <a:r>
              <a:rPr lang="es-ES_tradnl" altLang="ja-JP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ó GB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): 1024 MB </a:t>
            </a:r>
          </a:p>
          <a:p>
            <a:pPr lvl="1" eaLnBrk="1" hangingPunct="1">
              <a:buFont typeface="Symbol" panose="05050102010706020507" pitchFamily="18" charset="2"/>
              <a:buChar char="-"/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Terabytes (Tbyte, tera </a:t>
            </a:r>
            <a:r>
              <a:rPr lang="es-ES_tradnl" altLang="ja-JP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ó TB)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: 1024 GB</a:t>
            </a:r>
          </a:p>
        </p:txBody>
      </p:sp>
      <p:sp>
        <p:nvSpPr>
          <p:cNvPr id="19460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EC5E918-9429-4FD9-97EB-C2AB34A2F02E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Tipos de memoria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_tradnl" sz="2400" b="1" i="1" smtClean="0">
                <a:ea typeface="ＭＳ Ｐゴシック" panose="020B0600070205080204" pitchFamily="34" charset="-128"/>
              </a:rPr>
              <a:t>Memoria secundaria (dispositivos de almacenamiento secundario)</a:t>
            </a:r>
            <a:endParaRPr lang="es-ES_tradnl" sz="2400" b="1" smtClean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s-ES_tradnl" sz="2000" smtClean="0">
                <a:ea typeface="ＭＳ Ｐゴシック" panose="020B0600070205080204" pitchFamily="34" charset="-128"/>
              </a:rPr>
              <a:t>Almacenamiento semi-permanente de información. Se usa para almacenar grandes cantidades de información</a:t>
            </a:r>
          </a:p>
          <a:p>
            <a:pPr lvl="1" eaLnBrk="1" hangingPunct="1">
              <a:lnSpc>
                <a:spcPct val="30000"/>
              </a:lnSpc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Para ser procesados por el CPU, los datos se almacenan en la memoria secundaria y luego se llevan a la memoria principal</a:t>
            </a:r>
            <a:endParaRPr lang="es-ES_tradnl" sz="2000" i="1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</p:txBody>
      </p:sp>
      <p:sp>
        <p:nvSpPr>
          <p:cNvPr id="20484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37D44C2-BA3B-4E09-9A7D-94EE0CF5254D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es-ES_tradnl" sz="1000">
              <a:latin typeface="Times New Roman" panose="02020603050405020304" pitchFamily="18" charset="0"/>
            </a:endParaRPr>
          </a:p>
        </p:txBody>
      </p:sp>
      <p:pic>
        <p:nvPicPr>
          <p:cNvPr id="3" name="Picture 5" descr="memor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4343400"/>
            <a:ext cx="4343400" cy="15017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Memoria secundaria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_tradnl" sz="2400" b="1" i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Tipos de memoria secundaria</a:t>
            </a:r>
          </a:p>
          <a:p>
            <a:pPr lvl="1" eaLnBrk="1" hangingPunct="1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es-ES_tradnl" sz="19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Discos magnéticos </a:t>
            </a:r>
          </a:p>
          <a:p>
            <a:pPr lvl="2" eaLnBrk="1" hangingPunct="1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es-ES_tradnl" sz="18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Disco duro: 80 GB, 100 GB, 160 GB, 200 GB, 250 GB, 320 GB, 500 GB</a:t>
            </a:r>
          </a:p>
          <a:p>
            <a:pPr lvl="2" eaLnBrk="1" hangingPunct="1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es-ES_tradnl" sz="18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 Disco flexible o disquete: 1.4 MB</a:t>
            </a:r>
          </a:p>
          <a:p>
            <a:pPr lvl="2" eaLnBrk="1" hangingPunct="1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es-ES_tradnl" sz="18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 Zip: 100 MB, 120 MB, 250 MB</a:t>
            </a:r>
          </a:p>
          <a:p>
            <a:pPr lvl="2" eaLnBrk="1" hangingPunct="1">
              <a:lnSpc>
                <a:spcPct val="90000"/>
              </a:lnSpc>
              <a:buFont typeface="Symbol" panose="05050102010706020507" pitchFamily="18" charset="2"/>
              <a:buChar char="-"/>
            </a:pPr>
            <a:endParaRPr lang="es-ES_tradnl" sz="18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es-ES_tradnl" sz="19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Discos ópticos</a:t>
            </a:r>
          </a:p>
          <a:p>
            <a:pPr lvl="2" eaLnBrk="1" hangingPunct="1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es-ES_tradnl" sz="18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CD-ROM: 650 MB - 1054 MB</a:t>
            </a:r>
          </a:p>
          <a:p>
            <a:pPr lvl="2" eaLnBrk="1" hangingPunct="1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es-ES_tradnl" sz="17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DVD-ROM: 5 GB</a:t>
            </a:r>
          </a:p>
          <a:p>
            <a:pPr lvl="2" eaLnBrk="1" hangingPunct="1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es-ES_tradnl" sz="17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DVD-RAM: 5 GB</a:t>
            </a:r>
          </a:p>
          <a:p>
            <a:pPr lvl="2" eaLnBrk="1" hangingPunct="1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es-ES_tradnl" sz="17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Cintas magnéticas</a:t>
            </a:r>
            <a:endParaRPr lang="es-ES_tradnl" sz="1700" smtClean="0">
              <a:ea typeface="ＭＳ Ｐゴシック" panose="020B0600070205080204" pitchFamily="34" charset="-128"/>
            </a:endParaRPr>
          </a:p>
        </p:txBody>
      </p:sp>
      <p:sp>
        <p:nvSpPr>
          <p:cNvPr id="21508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43A0B37-11F0-4531-9031-9045C1AC4921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Memoria secundaria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_tradnl" sz="2400" b="1" i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Tipos de memoria secundaria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_tradnl" sz="2400" b="1" i="1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es-ES_tradnl" sz="19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Memoria USB (pendrive o USB flash drive): 1, 2, 4, 8 GB o m</a:t>
            </a:r>
            <a:r>
              <a:rPr lang="es-ES_tradnl" altLang="ja-JP" sz="1900" smtClean="0">
                <a:latin typeface="Lucida Grande" pitchFamily="-65" charset="0"/>
                <a:ea typeface="ＭＳ Ｐゴシック" panose="020B0600070205080204" pitchFamily="34" charset="-128"/>
                <a:cs typeface="Times" panose="02020603050405020304" pitchFamily="18" charset="0"/>
              </a:rPr>
              <a:t>ás</a:t>
            </a:r>
            <a:endParaRPr lang="es-ES_tradnl" sz="19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</p:txBody>
      </p:sp>
      <p:sp>
        <p:nvSpPr>
          <p:cNvPr id="22532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FCF9363-51EB-4A4F-8B58-B63BAA631C28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es-ES_tradnl" sz="1000">
              <a:latin typeface="Times New Roman" panose="02020603050405020304" pitchFamily="18" charset="0"/>
            </a:endParaRPr>
          </a:p>
        </p:txBody>
      </p:sp>
      <p:pic>
        <p:nvPicPr>
          <p:cNvPr id="22534" name="Picture 5" descr="img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200400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6" descr="im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8768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7" descr="img-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5814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8" descr="img-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429000"/>
            <a:ext cx="1862138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Componentes de la computadora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000" b="1" smtClean="0">
                <a:ea typeface="ＭＳ Ｐゴシック" panose="020B0600070205080204" pitchFamily="34" charset="-128"/>
              </a:rPr>
              <a:t>Computadora digital = Hardware + Software + Datos + Usuarios</a:t>
            </a:r>
          </a:p>
          <a:p>
            <a:pPr eaLnBrk="1" hangingPunct="1">
              <a:lnSpc>
                <a:spcPct val="50000"/>
              </a:lnSpc>
              <a:buFont typeface="Wingdings" panose="05000000000000000000" pitchFamily="2" charset="2"/>
              <a:buNone/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s-ES_tradnl" sz="2000" i="1" smtClean="0">
                <a:ea typeface="ＭＳ Ｐゴシック" panose="020B0600070205080204" pitchFamily="34" charset="-128"/>
              </a:rPr>
              <a:t>Componentes físicos o equipo (hardware)</a:t>
            </a: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s-ES_tradnl" sz="2000" i="1" smtClean="0">
                <a:ea typeface="ＭＳ Ｐゴシック" panose="020B0600070205080204" pitchFamily="34" charset="-128"/>
              </a:rPr>
              <a:t>Componentes lógicos o programas (software)</a:t>
            </a: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s-ES_tradnl" sz="2000" i="1" smtClean="0">
                <a:ea typeface="ＭＳ Ｐゴシック" panose="020B0600070205080204" pitchFamily="34" charset="-128"/>
              </a:rPr>
              <a:t>Datos que son convertidos en información por el sistema</a:t>
            </a:r>
          </a:p>
          <a:p>
            <a:pPr eaLnBrk="1" hangingPunct="1">
              <a:lnSpc>
                <a:spcPct val="80000"/>
              </a:lnSpc>
            </a:pPr>
            <a:endParaRPr lang="es-ES_tradnl" sz="2000" i="1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s-ES_tradnl" sz="2000" i="1" smtClean="0">
                <a:ea typeface="ＭＳ Ｐゴシック" panose="020B0600070205080204" pitchFamily="34" charset="-128"/>
              </a:rPr>
              <a:t>Usuarios o personas</a:t>
            </a:r>
          </a:p>
          <a:p>
            <a:pPr eaLnBrk="1" hangingPunct="1">
              <a:lnSpc>
                <a:spcPct val="80000"/>
              </a:lnSpc>
            </a:pPr>
            <a:endParaRPr lang="es-VE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</p:txBody>
      </p:sp>
      <p:sp>
        <p:nvSpPr>
          <p:cNvPr id="5124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926D464-AC95-4971-BC7D-F89A325BD992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s-ES_tradnl" sz="1000">
              <a:latin typeface="Times New Roman" panose="02020603050405020304" pitchFamily="18" charset="0"/>
            </a:endParaRPr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ABA43DD-43D1-4075-95B1-030E543DA28C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8001000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Memoria secundaria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23555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057400"/>
            <a:ext cx="6705600" cy="409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D914D9C-8244-4EBC-B1AB-69FE0ABDF608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Dispositivos de entrada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Aceptan la entrada del mundo exterior (datos e instrucciones). El dispositivo de entrada más común es el teclado (QWERTY). Otros dispositivos de entrada incluyen:</a:t>
            </a:r>
          </a:p>
          <a:p>
            <a:pPr algn="just" eaLnBrk="1" hangingPunct="1">
              <a:lnSpc>
                <a:spcPct val="50000"/>
              </a:lnSpc>
              <a:buFont typeface="Wingdings" panose="05000000000000000000" pitchFamily="2" charset="2"/>
              <a:buNone/>
            </a:pPr>
            <a:endParaRPr lang="es-ES_tradnl" sz="18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lvl="2" algn="just" eaLnBrk="1" hangingPunct="1">
              <a:lnSpc>
                <a:spcPct val="80000"/>
              </a:lnSpc>
              <a:buFont typeface="Symbol" panose="05050102010706020507" pitchFamily="18" charset="2"/>
              <a:buChar char="·"/>
            </a:pPr>
            <a:r>
              <a:rPr lang="es-ES_tradnl" sz="18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Ratón			    				Joystick (palanca de juegos)</a:t>
            </a:r>
          </a:p>
          <a:p>
            <a:pPr lvl="2" algn="just" eaLnBrk="1" hangingPunct="1">
              <a:lnSpc>
                <a:spcPct val="80000"/>
              </a:lnSpc>
              <a:buFont typeface="Symbol" panose="05050102010706020507" pitchFamily="18" charset="2"/>
              <a:buChar char="·"/>
            </a:pPr>
            <a:r>
              <a:rPr lang="es-ES_tradnl" sz="18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Trackball		    	 			Micrófono</a:t>
            </a:r>
          </a:p>
          <a:p>
            <a:pPr lvl="2" algn="just" eaLnBrk="1" hangingPunct="1">
              <a:lnSpc>
                <a:spcPct val="80000"/>
              </a:lnSpc>
              <a:buFont typeface="Symbol" panose="05050102010706020507" pitchFamily="18" charset="2"/>
              <a:buChar char="·"/>
            </a:pPr>
            <a:r>
              <a:rPr lang="es-ES_tradnl" sz="18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Guante (dataGlove)	     			Reconocedores de voz</a:t>
            </a:r>
          </a:p>
          <a:p>
            <a:pPr lvl="2" algn="just" eaLnBrk="1" hangingPunct="1">
              <a:lnSpc>
                <a:spcPct val="80000"/>
              </a:lnSpc>
              <a:buFont typeface="Symbol" panose="05050102010706020507" pitchFamily="18" charset="2"/>
              <a:buChar char="·"/>
            </a:pPr>
            <a:r>
              <a:rPr lang="es-ES_tradnl" sz="18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Escáner		     				Lectora óptica</a:t>
            </a:r>
          </a:p>
          <a:p>
            <a:pPr lvl="2" algn="just" eaLnBrk="1" hangingPunct="1">
              <a:lnSpc>
                <a:spcPct val="80000"/>
              </a:lnSpc>
              <a:buFont typeface="Symbol" panose="05050102010706020507" pitchFamily="18" charset="2"/>
              <a:buChar char="·"/>
            </a:pPr>
            <a:r>
              <a:rPr lang="es-ES_tradnl" sz="18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Cámara digital		    	 		Lectora de código de barra</a:t>
            </a:r>
          </a:p>
          <a:p>
            <a:pPr lvl="2" algn="just" eaLnBrk="1" hangingPunct="1">
              <a:lnSpc>
                <a:spcPct val="80000"/>
              </a:lnSpc>
              <a:buFont typeface="Symbol" panose="05050102010706020507" pitchFamily="18" charset="2"/>
              <a:buChar char="·"/>
            </a:pPr>
            <a:r>
              <a:rPr lang="es-ES_tradnl" sz="18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Sensor		    	 				Reconocedores de escritura</a:t>
            </a:r>
          </a:p>
          <a:p>
            <a:pPr lvl="2" algn="just" eaLnBrk="1" hangingPunct="1">
              <a:lnSpc>
                <a:spcPct val="80000"/>
              </a:lnSpc>
              <a:buFont typeface="Symbol" panose="05050102010706020507" pitchFamily="18" charset="2"/>
              <a:buChar char="·"/>
            </a:pPr>
            <a:r>
              <a:rPr lang="es-ES_tradnl" sz="18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Digitalizador de audio	     		Lápiz óptico</a:t>
            </a:r>
          </a:p>
          <a:p>
            <a:pPr lvl="2" algn="just" eaLnBrk="1" hangingPunct="1">
              <a:lnSpc>
                <a:spcPct val="80000"/>
              </a:lnSpc>
              <a:buFont typeface="Symbol" panose="05050102010706020507" pitchFamily="18" charset="2"/>
              <a:buChar char="·"/>
            </a:pPr>
            <a:r>
              <a:rPr lang="es-ES_tradnl" sz="18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Digitalizador de vídeo				Lector de huellas</a:t>
            </a:r>
          </a:p>
          <a:p>
            <a:pPr lvl="2" algn="just" eaLnBrk="1" hangingPunct="1">
              <a:lnSpc>
                <a:spcPct val="80000"/>
              </a:lnSpc>
              <a:buFont typeface="Symbol" panose="05050102010706020507" pitchFamily="18" charset="2"/>
              <a:buChar char="·"/>
            </a:pPr>
            <a:r>
              <a:rPr lang="es-ES_tradnl" sz="18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Cámara de vídeo conferencia</a:t>
            </a:r>
          </a:p>
        </p:txBody>
      </p:sp>
      <p:sp>
        <p:nvSpPr>
          <p:cNvPr id="24580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FF8D74-785B-495A-A7E5-E4ED72C7C4EB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Dispositivos de salida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z="24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Envían la información (datos procesados) al mundo exterior</a:t>
            </a:r>
            <a:endParaRPr lang="es-ES_tradnl" sz="20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s-ES_tradnl" sz="20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Monitor </a:t>
            </a:r>
          </a:p>
          <a:p>
            <a:pPr lvl="1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Impresora para producir el listado de papel. </a:t>
            </a:r>
          </a:p>
          <a:p>
            <a:pPr lvl="1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Trazadores gráficos (plotters)</a:t>
            </a:r>
          </a:p>
          <a:p>
            <a:pPr lvl="1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Generador o sintetizador de sonido</a:t>
            </a:r>
          </a:p>
          <a:p>
            <a:pPr lvl="1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Altavoces estereofónicos</a:t>
            </a:r>
            <a:endParaRPr lang="es-ES_tradnl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</p:txBody>
      </p:sp>
      <p:sp>
        <p:nvSpPr>
          <p:cNvPr id="25604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AB1553D-6627-4034-9F2D-76F3371FBCB2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Buses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s-MX" sz="2000" smtClean="0">
                <a:ea typeface="ＭＳ Ｐゴシック" panose="020B0600070205080204" pitchFamily="34" charset="-128"/>
              </a:rPr>
              <a:t>Conexiones que sirven para unir los dispositivos que est</a:t>
            </a:r>
            <a:r>
              <a:rPr lang="es-MX" altLang="ja-JP" sz="2000" smtClean="0">
                <a:ea typeface="ＭＳ Ｐゴシック" panose="020B0600070205080204" pitchFamily="34" charset="-128"/>
              </a:rPr>
              <a:t>á</a:t>
            </a:r>
            <a:r>
              <a:rPr lang="es-MX" sz="2000" smtClean="0">
                <a:ea typeface="ＭＳ Ｐゴシック" panose="020B0600070205080204" pitchFamily="34" charset="-128"/>
              </a:rPr>
              <a:t>n contenidos dentro de la computadora. Se encargan de enviar y recibir datos entre las partes que necesitan información. Se dividen de la siguiente forma: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_tradnl" sz="2000" i="1" smtClean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s-ES_tradnl" sz="2000" i="1" smtClean="0">
                <a:ea typeface="ＭＳ Ｐゴシック" panose="020B0600070205080204" pitchFamily="34" charset="-128"/>
              </a:rPr>
              <a:t>Bus de datos</a:t>
            </a:r>
            <a:r>
              <a:rPr lang="es-ES_tradnl" sz="2000" smtClean="0">
                <a:ea typeface="ＭＳ Ｐゴシック" panose="020B0600070205080204" pitchFamily="34" charset="-128"/>
              </a:rPr>
              <a:t>: Interconecta los dispositivos de E/S, la memoria principal y el CPU</a:t>
            </a:r>
          </a:p>
          <a:p>
            <a:pPr lvl="1" eaLnBrk="1" hangingPunct="1">
              <a:lnSpc>
                <a:spcPct val="50000"/>
              </a:lnSpc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s-ES_tradnl" sz="2000" i="1" smtClean="0">
                <a:ea typeface="ＭＳ Ｐゴシック" panose="020B0600070205080204" pitchFamily="34" charset="-128"/>
              </a:rPr>
              <a:t>Bus de direcciones</a:t>
            </a:r>
            <a:r>
              <a:rPr lang="es-ES_tradnl" sz="2000" smtClean="0">
                <a:ea typeface="ＭＳ Ｐゴシック" panose="020B0600070205080204" pitchFamily="34" charset="-128"/>
              </a:rPr>
              <a:t>: Se utiliza para direccionar las localidades de memoria y los dispositivos de E/S</a:t>
            </a:r>
          </a:p>
          <a:p>
            <a:pPr eaLnBrk="1" hangingPunct="1">
              <a:lnSpc>
                <a:spcPct val="90000"/>
              </a:lnSpc>
            </a:pPr>
            <a:endParaRPr lang="es-ES_tradnl" smtClean="0">
              <a:ea typeface="ＭＳ Ｐゴシック" panose="020B0600070205080204" pitchFamily="34" charset="-128"/>
            </a:endParaRPr>
          </a:p>
        </p:txBody>
      </p:sp>
      <p:sp>
        <p:nvSpPr>
          <p:cNvPr id="26628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5C3F17E-52F3-4620-8C65-8BA27D981531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Buses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27651" name="Marcador de fecha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grpSp>
        <p:nvGrpSpPr>
          <p:cNvPr id="27652" name="Group 6"/>
          <p:cNvGrpSpPr>
            <a:grpSpLocks/>
          </p:cNvGrpSpPr>
          <p:nvPr/>
        </p:nvGrpSpPr>
        <p:grpSpPr bwMode="auto">
          <a:xfrm>
            <a:off x="1676400" y="2362200"/>
            <a:ext cx="6775450" cy="3538538"/>
            <a:chOff x="320" y="596"/>
            <a:chExt cx="5120" cy="3128"/>
          </a:xfrm>
        </p:grpSpPr>
        <p:pic>
          <p:nvPicPr>
            <p:cNvPr id="27654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" y="596"/>
              <a:ext cx="5120" cy="3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5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1913"/>
              <a:ext cx="2584" cy="1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0E5EE09-06B4-4386-9762-53688A59C48D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Microprogramas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Char char="•"/>
            </a:pPr>
            <a:r>
              <a:rPr lang="es-ES_tradnl" sz="2000" smtClean="0">
                <a:ea typeface="ＭＳ Ｐゴシック" panose="020B0600070205080204" pitchFamily="34" charset="-128"/>
              </a:rPr>
              <a:t>Software primitivo (en algunas máquinas) que controla directamente los dispositivos físicos. Almacenados en memoria sólo de lectura (ROM)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000" smtClean="0">
                <a:ea typeface="ＭＳ Ｐゴシック" panose="020B0600070205080204" pitchFamily="34" charset="-128"/>
              </a:rPr>
              <a:t>	</a:t>
            </a:r>
            <a:r>
              <a:rPr lang="es-ES_tradnl" sz="2000" b="1" smtClean="0">
                <a:ea typeface="ＭＳ Ｐゴシック" panose="020B0600070205080204" pitchFamily="34" charset="-128"/>
              </a:rPr>
              <a:t>Ejemplo</a:t>
            </a:r>
            <a:r>
              <a:rPr lang="es-ES_tradnl" sz="2000" smtClean="0">
                <a:ea typeface="ＭＳ Ｐゴシック" panose="020B0600070205080204" pitchFamily="34" charset="-128"/>
              </a:rPr>
              <a:t>: Para ejecutar una instrucción ADD (sumar) el microprograma debe:</a:t>
            </a:r>
          </a:p>
          <a:p>
            <a:pPr lvl="1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</a:rPr>
              <a:t>Determinar dónde se encuentran los números que se van a sumar</a:t>
            </a:r>
          </a:p>
          <a:p>
            <a:pPr lvl="1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</a:rPr>
              <a:t>Obtener los números</a:t>
            </a:r>
          </a:p>
          <a:p>
            <a:pPr lvl="1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</a:rPr>
              <a:t>Sumar los números</a:t>
            </a:r>
          </a:p>
          <a:p>
            <a:pPr lvl="1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</a:rPr>
              <a:t>Almacenar el resultado</a:t>
            </a:r>
          </a:p>
        </p:txBody>
      </p:sp>
      <p:sp>
        <p:nvSpPr>
          <p:cNvPr id="28676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25D4266-30F2-4DB7-BD79-0CFE3A7D5A5E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25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Lenguaje de m</a:t>
            </a:r>
            <a:r>
              <a:rPr lang="es-ES_tradnl" altLang="ja-JP" smtClean="0">
                <a:ea typeface="ＭＳ Ｐゴシック" panose="020B0600070205080204" pitchFamily="34" charset="-128"/>
              </a:rPr>
              <a:t>áquina</a:t>
            </a:r>
            <a:endParaRPr lang="es-ES_tradnl" smtClean="0">
              <a:ea typeface="ＭＳ Ｐゴシック" panose="020B0600070205080204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s-ES_tradnl" sz="2000" i="1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Char char="•"/>
            </a:pPr>
            <a:r>
              <a:rPr lang="es-ES_tradnl" sz="2000" smtClean="0">
                <a:ea typeface="ＭＳ Ｐゴシック" panose="020B0600070205080204" pitchFamily="34" charset="-128"/>
              </a:rPr>
              <a:t>Lenguaje de bajo nivel que permite la comunicación directa con el hardware de la computadora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Char char="•"/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Char char="•"/>
            </a:pPr>
            <a:r>
              <a:rPr lang="es-ES_tradnl" sz="2000" smtClean="0">
                <a:ea typeface="ＭＳ Ｐゴシック" panose="020B0600070205080204" pitchFamily="34" charset="-128"/>
              </a:rPr>
              <a:t>Los programas son escritos en un código binario, donde cada instrucción corresponde a una operación de computadora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Char char="•"/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Char char="•"/>
            </a:pPr>
            <a:r>
              <a:rPr lang="es-ES_tradnl" sz="2000" smtClean="0">
                <a:ea typeface="ＭＳ Ｐゴシック" panose="020B0600070205080204" pitchFamily="34" charset="-128"/>
              </a:rPr>
              <a:t>Por lo general tiene entre 50 y 300 instrucciones (trasladar datos dentro de la máquina, realizar operaciones aritméticas, comparar valores)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_tradnl" sz="2000" smtClean="0">
              <a:ea typeface="ＭＳ Ｐゴシック" panose="020B0600070205080204" pitchFamily="34" charset="-128"/>
            </a:endParaRPr>
          </a:p>
        </p:txBody>
      </p:sp>
      <p:sp>
        <p:nvSpPr>
          <p:cNvPr id="29700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E0E23DD-9006-4FD3-B7F6-7A6EBAF95892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Componentes Lógicos (Software)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400" b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Software</a:t>
            </a:r>
            <a:r>
              <a:rPr lang="es-ES_tradnl" sz="24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	Puente de comunicación entre los seres humanos que desean solucionar problemas y las computadoras que pueden entender solamente ceros y unos. </a:t>
            </a: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000" smtClean="0">
                <a:ea typeface="ＭＳ Ｐゴシック" panose="020B0600070205080204" pitchFamily="34" charset="-128"/>
              </a:rPr>
              <a:t>	Permite almacenar, procesar y recuperar información; mostrar documentos multimedia; realizar búsquedas en Internet, a través de un conjunto de instrucciones electrónicas que le dicen al hardware qué debe hacer</a:t>
            </a:r>
          </a:p>
        </p:txBody>
      </p:sp>
      <p:sp>
        <p:nvSpPr>
          <p:cNvPr id="30724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807C9B0-45B9-4045-81BB-48D2B0E0C9A7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Componentes Lógicos (Software)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z="2400" smtClean="0">
                <a:ea typeface="ＭＳ Ｐゴシック" panose="020B0600070205080204" pitchFamily="34" charset="-128"/>
              </a:rPr>
              <a:t>Tipos de componentes lógicos:</a:t>
            </a:r>
            <a:endParaRPr lang="es-ES_tradnl" sz="2400" i="1" smtClean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s-ES_tradnl" sz="2000" i="1" smtClean="0">
                <a:ea typeface="ＭＳ Ｐゴシック" panose="020B0600070205080204" pitchFamily="34" charset="-128"/>
              </a:rPr>
              <a:t>Programas del sistema</a:t>
            </a:r>
            <a:r>
              <a:rPr lang="es-ES_tradnl" sz="2000" smtClean="0">
                <a:ea typeface="ＭＳ Ｐゴシック" panose="020B0600070205080204" pitchFamily="34" charset="-128"/>
              </a:rPr>
              <a:t>: Controlan la operación de la computadora misma.</a:t>
            </a:r>
          </a:p>
          <a:p>
            <a:pPr lvl="2" eaLnBrk="1" hangingPunct="1">
              <a:lnSpc>
                <a:spcPct val="8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Sistema Operativo</a:t>
            </a:r>
          </a:p>
          <a:p>
            <a:pPr lvl="2" eaLnBrk="1" hangingPunct="1">
              <a:lnSpc>
                <a:spcPct val="8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Traductores (compiladores, interpretadores, ensambladores)</a:t>
            </a:r>
          </a:p>
          <a:p>
            <a:pPr lvl="1" eaLnBrk="1" hangingPunct="1">
              <a:lnSpc>
                <a:spcPct val="50000"/>
              </a:lnSpc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s-ES_tradnl" sz="2000" i="1" smtClean="0">
                <a:ea typeface="ＭＳ Ｐゴシック" panose="020B0600070205080204" pitchFamily="34" charset="-128"/>
              </a:rPr>
              <a:t>Programas de aplicación</a:t>
            </a:r>
            <a:r>
              <a:rPr lang="es-ES_tradnl" sz="2000" smtClean="0">
                <a:ea typeface="ＭＳ Ｐゴシック" panose="020B0600070205080204" pitchFamily="34" charset="-128"/>
              </a:rPr>
              <a:t>: Realizan las tareas reales que el usuario desea</a:t>
            </a:r>
          </a:p>
          <a:p>
            <a:pPr lvl="2" eaLnBrk="1" hangingPunct="1">
              <a:lnSpc>
                <a:spcPct val="80000"/>
              </a:lnSpc>
            </a:pPr>
            <a:r>
              <a:rPr lang="es-ES_tradnl" sz="1400" smtClean="0">
                <a:ea typeface="ＭＳ Ｐゴシック" panose="020B0600070205080204" pitchFamily="34" charset="-128"/>
              </a:rPr>
              <a:t>Negocios</a:t>
            </a:r>
          </a:p>
          <a:p>
            <a:pPr lvl="2" eaLnBrk="1" hangingPunct="1">
              <a:lnSpc>
                <a:spcPct val="80000"/>
              </a:lnSpc>
            </a:pPr>
            <a:r>
              <a:rPr lang="es-ES_tradnl" sz="1400" smtClean="0">
                <a:ea typeface="ＭＳ Ｐゴシック" panose="020B0600070205080204" pitchFamily="34" charset="-128"/>
              </a:rPr>
              <a:t>Entretenimiento</a:t>
            </a:r>
          </a:p>
          <a:p>
            <a:pPr lvl="2" eaLnBrk="1" hangingPunct="1">
              <a:lnSpc>
                <a:spcPct val="80000"/>
              </a:lnSpc>
            </a:pPr>
            <a:r>
              <a:rPr lang="es-ES_tradnl" sz="1400" smtClean="0">
                <a:ea typeface="ＭＳ Ｐゴシック" panose="020B0600070205080204" pitchFamily="34" charset="-128"/>
              </a:rPr>
              <a:t>Educación</a:t>
            </a:r>
          </a:p>
          <a:p>
            <a:pPr lvl="2" eaLnBrk="1" hangingPunct="1">
              <a:lnSpc>
                <a:spcPct val="80000"/>
              </a:lnSpc>
            </a:pPr>
            <a:r>
              <a:rPr lang="es-ES_tradnl" sz="1400" smtClean="0">
                <a:ea typeface="ＭＳ Ｐゴシック" panose="020B0600070205080204" pitchFamily="34" charset="-128"/>
              </a:rPr>
              <a:t>Procesamiento de palabras</a:t>
            </a:r>
          </a:p>
          <a:p>
            <a:pPr lvl="2" eaLnBrk="1" hangingPunct="1">
              <a:lnSpc>
                <a:spcPct val="80000"/>
              </a:lnSpc>
            </a:pPr>
            <a:r>
              <a:rPr lang="es-ES_tradnl" sz="1400" smtClean="0">
                <a:ea typeface="ＭＳ Ｐゴシック" panose="020B0600070205080204" pitchFamily="34" charset="-128"/>
              </a:rPr>
              <a:t>Hojas de cálculo</a:t>
            </a:r>
          </a:p>
          <a:p>
            <a:pPr lvl="2" eaLnBrk="1" hangingPunct="1">
              <a:lnSpc>
                <a:spcPct val="80000"/>
              </a:lnSpc>
            </a:pPr>
            <a:r>
              <a:rPr lang="es-ES_tradnl" sz="1400" smtClean="0">
                <a:ea typeface="ＭＳ Ｐゴシック" panose="020B0600070205080204" pitchFamily="34" charset="-128"/>
              </a:rPr>
              <a:t>Administración de Bases de Datos</a:t>
            </a:r>
          </a:p>
          <a:p>
            <a:pPr lvl="2" eaLnBrk="1" hangingPunct="1">
              <a:lnSpc>
                <a:spcPct val="80000"/>
              </a:lnSpc>
            </a:pPr>
            <a:r>
              <a:rPr lang="es-ES_tradnl" sz="1400" smtClean="0">
                <a:ea typeface="ＭＳ Ｐゴシック" panose="020B0600070205080204" pitchFamily="34" charset="-128"/>
              </a:rPr>
              <a:t>Aplicaciones gráficas, multimedia y de presentación</a:t>
            </a:r>
          </a:p>
          <a:p>
            <a:pPr eaLnBrk="1" hangingPunct="1">
              <a:lnSpc>
                <a:spcPct val="50000"/>
              </a:lnSpc>
              <a:buFont typeface="Wingdings" panose="05000000000000000000" pitchFamily="2" charset="2"/>
              <a:buNone/>
            </a:pPr>
            <a:endParaRPr lang="es-ES_tradnl" sz="2000" smtClean="0">
              <a:ea typeface="ＭＳ Ｐゴシック" panose="020B0600070205080204" pitchFamily="34" charset="-128"/>
            </a:endParaRPr>
          </a:p>
        </p:txBody>
      </p:sp>
      <p:sp>
        <p:nvSpPr>
          <p:cNvPr id="31748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44B4860-D2D7-4067-8575-68F57E52B08D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Sistema operativo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z="2400" smtClean="0">
                <a:ea typeface="ＭＳ Ｐゴシック" panose="020B0600070205080204" pitchFamily="34" charset="-128"/>
              </a:rPr>
              <a:t>Administra todos los recursos (procesadores, memorias, dispositivos de E/S) de la computadora y establece la base sobre la que pueden escribirse los programas de aplicación</a:t>
            </a:r>
          </a:p>
          <a:p>
            <a:pPr eaLnBrk="1" hangingPunct="1">
              <a:lnSpc>
                <a:spcPct val="50000"/>
              </a:lnSpc>
              <a:buFont typeface="Wingdings" panose="05000000000000000000" pitchFamily="2" charset="2"/>
              <a:buNone/>
            </a:pPr>
            <a:endParaRPr lang="es-ES_tradnl" sz="24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s-ES_tradnl" sz="2400" smtClean="0">
                <a:ea typeface="ＭＳ Ｐゴシック" panose="020B0600070205080204" pitchFamily="34" charset="-128"/>
              </a:rPr>
              <a:t>Oculta toda la complejidad del hardware de la computadora y ofrece al programador un conjunto de instrucciones mas cómodo con el que pueda trabajar</a:t>
            </a:r>
          </a:p>
          <a:p>
            <a:pPr eaLnBrk="1" hangingPunct="1">
              <a:lnSpc>
                <a:spcPct val="30000"/>
              </a:lnSpc>
            </a:pPr>
            <a:endParaRPr lang="es-ES_tradnl" sz="24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s-ES_tradnl" sz="2400" smtClean="0">
                <a:ea typeface="ＭＳ Ｐゴシック" panose="020B0600070205080204" pitchFamily="34" charset="-128"/>
              </a:rPr>
              <a:t>Mantiene la seguridad</a:t>
            </a:r>
          </a:p>
          <a:p>
            <a:pPr eaLnBrk="1" hangingPunct="1">
              <a:lnSpc>
                <a:spcPct val="30000"/>
              </a:lnSpc>
            </a:pPr>
            <a:endParaRPr lang="es-ES_tradnl" sz="24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s-ES_tradnl" sz="2400" smtClean="0">
                <a:ea typeface="ＭＳ Ｐゴシック" panose="020B0600070205080204" pitchFamily="34" charset="-128"/>
              </a:rPr>
              <a:t>Detecta fallas del equipo</a:t>
            </a:r>
          </a:p>
        </p:txBody>
      </p:sp>
      <p:sp>
        <p:nvSpPr>
          <p:cNvPr id="32772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32773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9B14AD1-1684-48A2-9EFF-0F7842DE0FA8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29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Componentes de la computadora</a:t>
            </a:r>
          </a:p>
        </p:txBody>
      </p:sp>
      <p:sp>
        <p:nvSpPr>
          <p:cNvPr id="6147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6148" name="Text Box 14"/>
          <p:cNvSpPr txBox="1">
            <a:spLocks noChangeArrowheads="1"/>
          </p:cNvSpPr>
          <p:nvPr/>
        </p:nvSpPr>
        <p:spPr bwMode="auto">
          <a:xfrm>
            <a:off x="304800" y="2133600"/>
            <a:ext cx="1676400" cy="669925"/>
          </a:xfrm>
          <a:prstGeom prst="rect">
            <a:avLst/>
          </a:prstGeom>
          <a:solidFill>
            <a:srgbClr val="CCCC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sz="1800">
                <a:latin typeface="Times" panose="02020603050405020304" pitchFamily="18" charset="0"/>
              </a:rPr>
              <a:t>Sistema bancario</a:t>
            </a:r>
          </a:p>
        </p:txBody>
      </p:sp>
      <p:sp>
        <p:nvSpPr>
          <p:cNvPr id="6149" name="Text Box 15"/>
          <p:cNvSpPr txBox="1">
            <a:spLocks noChangeArrowheads="1"/>
          </p:cNvSpPr>
          <p:nvPr/>
        </p:nvSpPr>
        <p:spPr bwMode="auto">
          <a:xfrm>
            <a:off x="1981200" y="2133600"/>
            <a:ext cx="1905000" cy="669925"/>
          </a:xfrm>
          <a:prstGeom prst="rect">
            <a:avLst/>
          </a:prstGeom>
          <a:solidFill>
            <a:srgbClr val="CCCC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sz="1800">
                <a:latin typeface="Times" panose="02020603050405020304" pitchFamily="18" charset="0"/>
              </a:rPr>
              <a:t>Reservaciones aéreas</a:t>
            </a:r>
          </a:p>
        </p:txBody>
      </p:sp>
      <p:sp>
        <p:nvSpPr>
          <p:cNvPr id="6150" name="Text Box 16"/>
          <p:cNvSpPr txBox="1">
            <a:spLocks noChangeArrowheads="1"/>
          </p:cNvSpPr>
          <p:nvPr/>
        </p:nvSpPr>
        <p:spPr bwMode="auto">
          <a:xfrm>
            <a:off x="3876675" y="2133600"/>
            <a:ext cx="1676400" cy="669925"/>
          </a:xfrm>
          <a:prstGeom prst="rect">
            <a:avLst/>
          </a:prstGeom>
          <a:solidFill>
            <a:srgbClr val="CCCC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sz="1800">
                <a:latin typeface="Times" panose="02020603050405020304" pitchFamily="18" charset="0"/>
              </a:rPr>
              <a:t>Navegador de Web</a:t>
            </a:r>
          </a:p>
        </p:txBody>
      </p:sp>
      <p:sp>
        <p:nvSpPr>
          <p:cNvPr id="6151" name="Text Box 17"/>
          <p:cNvSpPr txBox="1">
            <a:spLocks noChangeArrowheads="1"/>
          </p:cNvSpPr>
          <p:nvPr/>
        </p:nvSpPr>
        <p:spPr bwMode="auto">
          <a:xfrm>
            <a:off x="304800" y="2784475"/>
            <a:ext cx="1676400" cy="671513"/>
          </a:xfrm>
          <a:prstGeom prst="rect">
            <a:avLst/>
          </a:prstGeom>
          <a:solidFill>
            <a:srgbClr val="FFCC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75000"/>
              </a:lnSpc>
              <a:spcBef>
                <a:spcPct val="50000"/>
              </a:spcBef>
              <a:buFontTx/>
              <a:buNone/>
            </a:pPr>
            <a:r>
              <a:rPr lang="es-ES_tradnl" sz="1800">
                <a:latin typeface="Times" panose="02020603050405020304" pitchFamily="18" charset="0"/>
              </a:rPr>
              <a:t>Compiladores</a:t>
            </a:r>
          </a:p>
          <a:p>
            <a:pPr algn="ctr">
              <a:lnSpc>
                <a:spcPct val="75000"/>
              </a:lnSpc>
              <a:spcBef>
                <a:spcPct val="50000"/>
              </a:spcBef>
              <a:buFontTx/>
              <a:buNone/>
            </a:pPr>
            <a:endParaRPr lang="es-ES_tradnl" sz="1800">
              <a:latin typeface="Times" panose="02020603050405020304" pitchFamily="18" charset="0"/>
            </a:endParaRPr>
          </a:p>
        </p:txBody>
      </p:sp>
      <p:sp>
        <p:nvSpPr>
          <p:cNvPr id="6152" name="Text Box 18"/>
          <p:cNvSpPr txBox="1">
            <a:spLocks noChangeArrowheads="1"/>
          </p:cNvSpPr>
          <p:nvPr/>
        </p:nvSpPr>
        <p:spPr bwMode="auto">
          <a:xfrm>
            <a:off x="1981200" y="2784475"/>
            <a:ext cx="1905000" cy="671513"/>
          </a:xfrm>
          <a:prstGeom prst="rect">
            <a:avLst/>
          </a:prstGeom>
          <a:solidFill>
            <a:srgbClr val="FFCC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75000"/>
              </a:lnSpc>
              <a:spcBef>
                <a:spcPct val="50000"/>
              </a:spcBef>
              <a:buFontTx/>
              <a:buNone/>
            </a:pPr>
            <a:r>
              <a:rPr lang="es-ES_tradnl" sz="1800">
                <a:latin typeface="Times" panose="02020603050405020304" pitchFamily="18" charset="0"/>
              </a:rPr>
              <a:t>Editores</a:t>
            </a:r>
          </a:p>
          <a:p>
            <a:pPr algn="ctr">
              <a:lnSpc>
                <a:spcPct val="75000"/>
              </a:lnSpc>
              <a:spcBef>
                <a:spcPct val="50000"/>
              </a:spcBef>
              <a:buFontTx/>
              <a:buNone/>
            </a:pPr>
            <a:endParaRPr lang="es-ES_tradnl" sz="1800">
              <a:latin typeface="Times" panose="02020603050405020304" pitchFamily="18" charset="0"/>
            </a:endParaRPr>
          </a:p>
        </p:txBody>
      </p:sp>
      <p:sp>
        <p:nvSpPr>
          <p:cNvPr id="6153" name="Text Box 19"/>
          <p:cNvSpPr txBox="1">
            <a:spLocks noChangeArrowheads="1"/>
          </p:cNvSpPr>
          <p:nvPr/>
        </p:nvSpPr>
        <p:spPr bwMode="auto">
          <a:xfrm>
            <a:off x="3886200" y="2784475"/>
            <a:ext cx="1676400" cy="669925"/>
          </a:xfrm>
          <a:prstGeom prst="rect">
            <a:avLst/>
          </a:prstGeom>
          <a:solidFill>
            <a:srgbClr val="FFCC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sz="1800">
                <a:latin typeface="Times" panose="02020603050405020304" pitchFamily="18" charset="0"/>
              </a:rPr>
              <a:t>Intérprete de comandos</a:t>
            </a:r>
          </a:p>
        </p:txBody>
      </p:sp>
      <p:sp>
        <p:nvSpPr>
          <p:cNvPr id="6154" name="Text Box 20"/>
          <p:cNvSpPr txBox="1">
            <a:spLocks noChangeArrowheads="1"/>
          </p:cNvSpPr>
          <p:nvPr/>
        </p:nvSpPr>
        <p:spPr bwMode="auto">
          <a:xfrm>
            <a:off x="6016625" y="2095500"/>
            <a:ext cx="15287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sz="1800" b="1">
                <a:solidFill>
                  <a:srgbClr val="000000"/>
                </a:solidFill>
                <a:latin typeface="Times" panose="02020603050405020304" pitchFamily="18" charset="0"/>
              </a:rPr>
              <a:t>Programas de aplicación</a:t>
            </a:r>
            <a:endParaRPr lang="es-ES_tradnl" sz="1800">
              <a:solidFill>
                <a:schemeClr val="accent1"/>
              </a:solidFill>
              <a:latin typeface="Times" panose="02020603050405020304" pitchFamily="18" charset="0"/>
            </a:endParaRPr>
          </a:p>
        </p:txBody>
      </p:sp>
      <p:sp>
        <p:nvSpPr>
          <p:cNvPr id="6155" name="AutoShape 25"/>
          <p:cNvSpPr>
            <a:spLocks/>
          </p:cNvSpPr>
          <p:nvPr/>
        </p:nvSpPr>
        <p:spPr bwMode="auto">
          <a:xfrm>
            <a:off x="5857875" y="2784475"/>
            <a:ext cx="209550" cy="1011238"/>
          </a:xfrm>
          <a:prstGeom prst="rightBrace">
            <a:avLst>
              <a:gd name="adj1" fmla="val 4021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_tradnl" sz="2400">
              <a:latin typeface="Times New Roman" panose="02020603050405020304" pitchFamily="18" charset="0"/>
            </a:endParaRPr>
          </a:p>
        </p:txBody>
      </p:sp>
      <p:sp>
        <p:nvSpPr>
          <p:cNvPr id="6156" name="AutoShape 26"/>
          <p:cNvSpPr>
            <a:spLocks/>
          </p:cNvSpPr>
          <p:nvPr/>
        </p:nvSpPr>
        <p:spPr bwMode="auto">
          <a:xfrm>
            <a:off x="5857875" y="2106613"/>
            <a:ext cx="160338" cy="615950"/>
          </a:xfrm>
          <a:prstGeom prst="rightBrace">
            <a:avLst>
              <a:gd name="adj1" fmla="val 3201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_tradnl" sz="2400">
              <a:latin typeface="Times New Roman" panose="02020603050405020304" pitchFamily="18" charset="0"/>
            </a:endParaRPr>
          </a:p>
        </p:txBody>
      </p:sp>
      <p:sp>
        <p:nvSpPr>
          <p:cNvPr id="6157" name="Text Box 27"/>
          <p:cNvSpPr txBox="1">
            <a:spLocks noChangeArrowheads="1"/>
          </p:cNvSpPr>
          <p:nvPr/>
        </p:nvSpPr>
        <p:spPr bwMode="auto">
          <a:xfrm>
            <a:off x="6016625" y="2998788"/>
            <a:ext cx="15287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sz="1800" b="1">
                <a:solidFill>
                  <a:srgbClr val="000000"/>
                </a:solidFill>
                <a:latin typeface="Times" panose="02020603050405020304" pitchFamily="18" charset="0"/>
              </a:rPr>
              <a:t>Programas del sistema</a:t>
            </a:r>
            <a:endParaRPr lang="es-ES_tradnl" sz="1800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  <p:sp>
        <p:nvSpPr>
          <p:cNvPr id="6158" name="AutoShape 28"/>
          <p:cNvSpPr>
            <a:spLocks/>
          </p:cNvSpPr>
          <p:nvPr/>
        </p:nvSpPr>
        <p:spPr bwMode="auto">
          <a:xfrm>
            <a:off x="5907088" y="3894138"/>
            <a:ext cx="74612" cy="1071562"/>
          </a:xfrm>
          <a:prstGeom prst="rightBrace">
            <a:avLst>
              <a:gd name="adj1" fmla="val 11968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_tradnl" sz="2400">
              <a:latin typeface="Times New Roman" panose="02020603050405020304" pitchFamily="18" charset="0"/>
            </a:endParaRPr>
          </a:p>
        </p:txBody>
      </p:sp>
      <p:sp>
        <p:nvSpPr>
          <p:cNvPr id="6159" name="Text Box 29"/>
          <p:cNvSpPr txBox="1">
            <a:spLocks noChangeArrowheads="1"/>
          </p:cNvSpPr>
          <p:nvPr/>
        </p:nvSpPr>
        <p:spPr bwMode="auto">
          <a:xfrm>
            <a:off x="6121400" y="4221163"/>
            <a:ext cx="15287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sz="1800" b="1">
                <a:solidFill>
                  <a:srgbClr val="800000"/>
                </a:solidFill>
                <a:latin typeface="Times" panose="02020603050405020304" pitchFamily="18" charset="0"/>
              </a:rPr>
              <a:t>Hardware</a:t>
            </a:r>
          </a:p>
        </p:txBody>
      </p:sp>
      <p:sp>
        <p:nvSpPr>
          <p:cNvPr id="6160" name="AutoShape 30"/>
          <p:cNvSpPr>
            <a:spLocks/>
          </p:cNvSpPr>
          <p:nvPr/>
        </p:nvSpPr>
        <p:spPr bwMode="auto">
          <a:xfrm>
            <a:off x="7475538" y="2328863"/>
            <a:ext cx="209550" cy="1011237"/>
          </a:xfrm>
          <a:prstGeom prst="rightBrace">
            <a:avLst>
              <a:gd name="adj1" fmla="val 4021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_tradnl" sz="2400">
              <a:latin typeface="Times New Roman" panose="02020603050405020304" pitchFamily="18" charset="0"/>
            </a:endParaRPr>
          </a:p>
        </p:txBody>
      </p:sp>
      <p:sp>
        <p:nvSpPr>
          <p:cNvPr id="6161" name="Text Box 31"/>
          <p:cNvSpPr txBox="1">
            <a:spLocks noChangeArrowheads="1"/>
          </p:cNvSpPr>
          <p:nvPr/>
        </p:nvSpPr>
        <p:spPr bwMode="auto">
          <a:xfrm>
            <a:off x="7615238" y="2667000"/>
            <a:ext cx="15287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sz="1800" b="1">
                <a:solidFill>
                  <a:srgbClr val="800000"/>
                </a:solidFill>
                <a:latin typeface="Times" panose="02020603050405020304" pitchFamily="18" charset="0"/>
              </a:rPr>
              <a:t>Software</a:t>
            </a:r>
            <a:endParaRPr lang="es-ES_tradnl" sz="1800">
              <a:solidFill>
                <a:srgbClr val="800000"/>
              </a:solidFill>
              <a:latin typeface="Times" panose="02020603050405020304" pitchFamily="18" charset="0"/>
            </a:endParaRPr>
          </a:p>
        </p:txBody>
      </p:sp>
      <p:graphicFrame>
        <p:nvGraphicFramePr>
          <p:cNvPr id="28721" name="Group 49"/>
          <p:cNvGraphicFramePr>
            <a:graphicFrameLocks noGrp="1"/>
          </p:cNvGraphicFramePr>
          <p:nvPr/>
        </p:nvGraphicFramePr>
        <p:xfrm>
          <a:off x="304800" y="3432175"/>
          <a:ext cx="5257800" cy="1879600"/>
        </p:xfrm>
        <a:graphic>
          <a:graphicData uri="http://schemas.openxmlformats.org/drawingml/2006/table">
            <a:tbl>
              <a:tblPr/>
              <a:tblGrid>
                <a:gridCol w="5257800"/>
              </a:tblGrid>
              <a:tr h="4699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Sistema operativo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Lenguaje de m</a:t>
                      </a:r>
                      <a:r>
                        <a:rPr kumimoji="0" lang="es-ES_tradnl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áquina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Microprogramaci</a:t>
                      </a:r>
                      <a:r>
                        <a:rPr kumimoji="0" lang="es-ES_tradnl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ón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699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Dispositivos f</a:t>
                      </a:r>
                      <a:r>
                        <a:rPr kumimoji="0" lang="es-ES_tradnl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ísicos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sp>
        <p:nvSpPr>
          <p:cNvPr id="6174" name="Text Box 45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225A081-C309-4623-87A3-E1FDD639EEC8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pic>
        <p:nvPicPr>
          <p:cNvPr id="3379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81280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Text Box 5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DE1B509-C839-4544-AFE9-F9588819BA72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30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Sistema operativo</a:t>
            </a:r>
          </a:p>
        </p:txBody>
      </p:sp>
      <p:sp>
        <p:nvSpPr>
          <p:cNvPr id="34819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E7B48DA-9FE6-4F1D-AB04-092F4B8521EC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31</a:t>
            </a:fld>
            <a:endParaRPr lang="es-ES_tradnl" sz="1000">
              <a:latin typeface="Times New Roman" panose="02020603050405020304" pitchFamily="18" charset="0"/>
            </a:endParaRPr>
          </a:p>
        </p:txBody>
      </p:sp>
      <p:pic>
        <p:nvPicPr>
          <p:cNvPr id="34821" name="Picture 8" descr="img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057400"/>
            <a:ext cx="1633538" cy="163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10" descr="img-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505200"/>
            <a:ext cx="220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9" descr="img-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209800"/>
            <a:ext cx="1862138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12" descr="21kjbW9J9x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114800"/>
            <a:ext cx="1643063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5" name="Picture 13" descr="img-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0386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6" name="Picture 14" descr="img-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343400"/>
            <a:ext cx="193833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7" name="Picture 7" descr="img-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286000"/>
            <a:ext cx="1862138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Window Vista</a:t>
            </a:r>
          </a:p>
        </p:txBody>
      </p:sp>
      <p:sp>
        <p:nvSpPr>
          <p:cNvPr id="35843" name="Marcador de fecha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pic>
        <p:nvPicPr>
          <p:cNvPr id="35844" name="Picture 3" descr="feat_UX_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752600"/>
            <a:ext cx="4897438" cy="394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2DD96FD-FC79-45CC-B108-E5C9AC09BA77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32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Suse Linux Professional 9.3</a:t>
            </a:r>
          </a:p>
        </p:txBody>
      </p:sp>
      <p:sp>
        <p:nvSpPr>
          <p:cNvPr id="36867" name="Marcador de fecha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pic>
        <p:nvPicPr>
          <p:cNvPr id="36868" name="Picture 3" descr="257228-200x5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209800"/>
            <a:ext cx="2540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4" descr="257227-200x5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00200"/>
            <a:ext cx="274796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0" name="Text Box 5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DE05560-6FFB-4675-ADC0-C48441235617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33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Traductor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z="2400" smtClean="0">
                <a:ea typeface="ＭＳ Ｐゴシック" panose="020B0600070205080204" pitchFamily="34" charset="-128"/>
              </a:rPr>
              <a:t>Programa que permite que los programas escritos por los usuarios en un lenguaje distinto al de la máquina se conviertan en programas con instrucciones en código de lenguaje de máquina</a:t>
            </a:r>
          </a:p>
        </p:txBody>
      </p:sp>
      <p:sp>
        <p:nvSpPr>
          <p:cNvPr id="37892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37893" name="Text Box 4"/>
          <p:cNvSpPr txBox="1">
            <a:spLocks noChangeArrowheads="1"/>
          </p:cNvSpPr>
          <p:nvPr/>
        </p:nvSpPr>
        <p:spPr bwMode="auto">
          <a:xfrm>
            <a:off x="1577975" y="4089400"/>
            <a:ext cx="14430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sz="2000">
                <a:latin typeface="Times" panose="02020603050405020304" pitchFamily="18" charset="0"/>
              </a:rPr>
              <a:t>Programa fuente</a:t>
            </a:r>
          </a:p>
        </p:txBody>
      </p:sp>
      <p:sp>
        <p:nvSpPr>
          <p:cNvPr id="37894" name="Text Box 5"/>
          <p:cNvSpPr txBox="1">
            <a:spLocks noChangeArrowheads="1"/>
          </p:cNvSpPr>
          <p:nvPr/>
        </p:nvSpPr>
        <p:spPr bwMode="auto">
          <a:xfrm>
            <a:off x="3733800" y="4237038"/>
            <a:ext cx="1738313" cy="406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sz="2000">
                <a:latin typeface="Times" panose="02020603050405020304" pitchFamily="18" charset="0"/>
              </a:rPr>
              <a:t>Traductor</a:t>
            </a:r>
          </a:p>
        </p:txBody>
      </p:sp>
      <p:sp>
        <p:nvSpPr>
          <p:cNvPr id="37895" name="Text Box 6"/>
          <p:cNvSpPr txBox="1">
            <a:spLocks noChangeArrowheads="1"/>
          </p:cNvSpPr>
          <p:nvPr/>
        </p:nvSpPr>
        <p:spPr bwMode="auto">
          <a:xfrm>
            <a:off x="6192838" y="4089400"/>
            <a:ext cx="14430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sz="2000">
                <a:latin typeface="Times" panose="02020603050405020304" pitchFamily="18" charset="0"/>
              </a:rPr>
              <a:t>Programa objeto</a:t>
            </a:r>
          </a:p>
        </p:txBody>
      </p:sp>
      <p:sp>
        <p:nvSpPr>
          <p:cNvPr id="37896" name="Line 7"/>
          <p:cNvSpPr>
            <a:spLocks noChangeShapeType="1"/>
          </p:cNvSpPr>
          <p:nvPr/>
        </p:nvSpPr>
        <p:spPr bwMode="auto">
          <a:xfrm>
            <a:off x="3019425" y="4440238"/>
            <a:ext cx="679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VE"/>
          </a:p>
        </p:txBody>
      </p:sp>
      <p:sp>
        <p:nvSpPr>
          <p:cNvPr id="37897" name="Line 8"/>
          <p:cNvSpPr>
            <a:spLocks noChangeShapeType="1"/>
          </p:cNvSpPr>
          <p:nvPr/>
        </p:nvSpPr>
        <p:spPr bwMode="auto">
          <a:xfrm>
            <a:off x="5475288" y="4440238"/>
            <a:ext cx="739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VE"/>
          </a:p>
        </p:txBody>
      </p:sp>
      <p:sp>
        <p:nvSpPr>
          <p:cNvPr id="37898" name="Text Box 9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9345724-BEE9-4324-8AB3-6DA0E3D93D4C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34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Tipos de traductores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z="2000" b="1" i="1" smtClean="0">
                <a:ea typeface="ＭＳ Ｐゴシック" panose="020B0600070205080204" pitchFamily="34" charset="-128"/>
              </a:rPr>
              <a:t>Ensamblador</a:t>
            </a:r>
            <a:r>
              <a:rPr lang="es-ES_tradnl" sz="2000" smtClean="0">
                <a:ea typeface="ＭＳ Ｐゴシック" panose="020B0600070205080204" pitchFamily="34" charset="-128"/>
              </a:rPr>
              <a:t>: Programa que traduce un programa escrito en lenguaje ensamblador (códigos nemotécnicos y direcciones simbólicas) en un </a:t>
            </a:r>
            <a:r>
              <a:rPr lang="es-ES_tradnl" sz="2000" i="1" smtClean="0">
                <a:ea typeface="ＭＳ Ｐゴシック" panose="020B0600070205080204" pitchFamily="34" charset="-128"/>
              </a:rPr>
              <a:t>programa objeto</a:t>
            </a:r>
            <a:r>
              <a:rPr lang="es-ES_tradnl" sz="2000" smtClean="0">
                <a:ea typeface="ＭＳ Ｐゴシック" panose="020B0600070205080204" pitchFamily="34" charset="-128"/>
              </a:rPr>
              <a:t> escritos\ en lenguaje de máquina</a:t>
            </a:r>
          </a:p>
          <a:p>
            <a:pPr eaLnBrk="1" hangingPunct="1">
              <a:lnSpc>
                <a:spcPct val="50000"/>
              </a:lnSpc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s-ES_tradnl" sz="2000" b="1" i="1" smtClean="0">
                <a:ea typeface="ＭＳ Ｐゴシック" panose="020B0600070205080204" pitchFamily="34" charset="-128"/>
              </a:rPr>
              <a:t>Compilador</a:t>
            </a:r>
            <a:r>
              <a:rPr lang="es-ES_tradnl" sz="2000" smtClean="0">
                <a:ea typeface="ＭＳ Ｐゴシック" panose="020B0600070205080204" pitchFamily="34" charset="-128"/>
              </a:rPr>
              <a:t>: Programa que traduce un programa escrito en lenguaje de alto nivel (su estructura es muy próxima a la de los lenguajes naturales) en un </a:t>
            </a:r>
            <a:r>
              <a:rPr lang="es-ES_tradnl" sz="2000" i="1" smtClean="0">
                <a:ea typeface="ＭＳ Ｐゴシック" panose="020B0600070205080204" pitchFamily="34" charset="-128"/>
              </a:rPr>
              <a:t>programa objeto</a:t>
            </a:r>
            <a:r>
              <a:rPr lang="es-ES_tradnl" sz="2000" smtClean="0">
                <a:ea typeface="ＭＳ Ｐゴシック" panose="020B0600070205080204" pitchFamily="34" charset="-128"/>
              </a:rPr>
              <a:t> escrito en lenguaje de máquina</a:t>
            </a:r>
          </a:p>
          <a:p>
            <a:pPr eaLnBrk="1" hangingPunct="1">
              <a:lnSpc>
                <a:spcPct val="50000"/>
              </a:lnSpc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s-ES_tradnl" sz="2000" b="1" i="1" smtClean="0">
                <a:ea typeface="ＭＳ Ｐゴシック" panose="020B0600070205080204" pitchFamily="34" charset="-128"/>
              </a:rPr>
              <a:t>Int</a:t>
            </a:r>
            <a:r>
              <a:rPr lang="es-ES_tradnl" altLang="ja-JP" sz="2000" b="1" i="1" smtClean="0">
                <a:ea typeface="ＭＳ Ｐゴシック" panose="020B0600070205080204" pitchFamily="34" charset="-128"/>
              </a:rPr>
              <a:t>érprete</a:t>
            </a:r>
            <a:r>
              <a:rPr lang="es-ES_tradnl" sz="2000" smtClean="0">
                <a:ea typeface="ＭＳ Ｐゴシック" panose="020B0600070205080204" pitchFamily="34" charset="-128"/>
              </a:rPr>
              <a:t>: Programa que efectúa la traducción y ejecución sucesiva instrucción a instrucción de un programa escrito en lenguaje de alto nivel</a:t>
            </a:r>
          </a:p>
        </p:txBody>
      </p:sp>
      <p:sp>
        <p:nvSpPr>
          <p:cNvPr id="38916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609BFFF-5E3C-49E6-8544-F4B08535A04F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35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Programas de aplicaci</a:t>
            </a:r>
            <a:r>
              <a:rPr lang="es-ES_tradnl" altLang="ja-JP" smtClean="0">
                <a:ea typeface="ＭＳ Ｐゴシック" panose="020B0600070205080204" pitchFamily="34" charset="-128"/>
              </a:rPr>
              <a:t>ón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39939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pic>
        <p:nvPicPr>
          <p:cNvPr id="3994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400"/>
            <a:ext cx="7086600" cy="432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D5758FA-620D-4068-941B-A871B77016AF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36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Programas de aplicaci</a:t>
            </a:r>
            <a:r>
              <a:rPr lang="es-ES_tradnl" altLang="ja-JP" smtClean="0">
                <a:ea typeface="ＭＳ Ｐゴシック" panose="020B0600070205080204" pitchFamily="34" charset="-128"/>
              </a:rPr>
              <a:t>ón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40963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pic>
        <p:nvPicPr>
          <p:cNvPr id="4096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6858000" cy="418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5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7259B53-561A-468D-B5B1-3F9498A8300E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37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Programas de aplicaci</a:t>
            </a:r>
            <a:r>
              <a:rPr lang="es-ES_tradnl" altLang="ja-JP" smtClean="0">
                <a:ea typeface="ＭＳ Ｐゴシック" panose="020B0600070205080204" pitchFamily="34" charset="-128"/>
              </a:rPr>
              <a:t>ón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41987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pic>
        <p:nvPicPr>
          <p:cNvPr id="4198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00200"/>
            <a:ext cx="7004050" cy="427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EAF1862-E1A8-46E9-9306-FC0D3422CA3E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38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mtClean="0">
                <a:ea typeface="ＭＳ Ｐゴシック" panose="020B0600070205080204" pitchFamily="34" charset="-128"/>
              </a:rPr>
              <a:t>Programas de aplicaci</a:t>
            </a:r>
            <a:r>
              <a:rPr lang="es-ES_tradnl" altLang="ja-JP" smtClean="0">
                <a:ea typeface="ＭＳ Ｐゴシック" panose="020B0600070205080204" pitchFamily="34" charset="-128"/>
              </a:rPr>
              <a:t>ón</a:t>
            </a:r>
            <a:endParaRPr lang="es-ES_tradnl" sz="2800" smtClean="0">
              <a:ea typeface="ＭＳ Ｐゴシック" panose="020B0600070205080204" pitchFamily="34" charset="-128"/>
            </a:endParaRPr>
          </a:p>
        </p:txBody>
      </p:sp>
      <p:sp>
        <p:nvSpPr>
          <p:cNvPr id="43011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pic>
        <p:nvPicPr>
          <p:cNvPr id="430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2600"/>
            <a:ext cx="7077075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2D0FDE7-F49B-4936-BA81-BD9D637F81C0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39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Componentes de la computadora</a:t>
            </a:r>
          </a:p>
        </p:txBody>
      </p:sp>
      <p:sp>
        <p:nvSpPr>
          <p:cNvPr id="25608" name="Rectangle 8"/>
          <p:cNvSpPr>
            <a:spLocks noGrp="1" noChangeArrowheads="1"/>
          </p:cNvSpPr>
          <p:nvPr>
            <p:ph idx="1"/>
          </p:nvPr>
        </p:nvSpPr>
        <p:spPr>
          <a:xfrm>
            <a:off x="685800" y="2305050"/>
            <a:ext cx="6907213" cy="4114800"/>
          </a:xfrm>
        </p:spPr>
        <p:txBody>
          <a:bodyPr lIns="92075" tIns="46038" rIns="92075" bIns="46038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ES_tradnl" sz="2400" b="1" smtClean="0">
                <a:ea typeface="ＭＳ Ｐゴシック" panose="020B0600070205080204" pitchFamily="34" charset="-128"/>
              </a:rPr>
              <a:t>Hardware</a:t>
            </a:r>
            <a:endParaRPr lang="es-ES_tradnl" sz="240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s-ES_tradnl" sz="2400" smtClean="0">
                <a:ea typeface="ＭＳ Ｐゴシック" panose="020B0600070205080204" pitchFamily="34" charset="-128"/>
              </a:rPr>
              <a:t>Dispositivos electrónicos interconectados que permiten controlar la operación, así como la entrada y la salida de la computadora</a:t>
            </a:r>
          </a:p>
          <a:p>
            <a:pPr eaLnBrk="1" hangingPunct="1"/>
            <a:endParaRPr lang="es-ES_tradnl" sz="2400" smtClean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s-ES_tradnl" sz="2000" smtClean="0">
                <a:ea typeface="ＭＳ Ｐゴシック" panose="020B0600070205080204" pitchFamily="34" charset="-128"/>
              </a:rPr>
              <a:t>Procesadores, memoria, dispositivos de entrada/salida, dispositivos de almacenamiento</a:t>
            </a:r>
          </a:p>
          <a:p>
            <a:pPr lvl="1" eaLnBrk="1" hangingPunct="1">
              <a:lnSpc>
                <a:spcPct val="50000"/>
              </a:lnSpc>
              <a:buFontTx/>
              <a:buNone/>
            </a:pPr>
            <a:endParaRPr lang="es-ES_tradnl" sz="2000" smtClean="0">
              <a:ea typeface="ＭＳ Ｐゴシック" panose="020B0600070205080204" pitchFamily="34" charset="-128"/>
            </a:endParaRPr>
          </a:p>
        </p:txBody>
      </p:sp>
      <p:sp>
        <p:nvSpPr>
          <p:cNvPr id="7172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7173" name="Text Box 12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69DC232-6F01-45FA-BCE1-331C42DD811B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s-ES_tradnl" sz="1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5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56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Componentes de la computadora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6907213" cy="4114800"/>
          </a:xfrm>
        </p:spPr>
        <p:txBody>
          <a:bodyPr lIns="92075" tIns="46038" rIns="92075" bIns="46038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ES_tradnl" sz="2400" b="1" smtClean="0">
                <a:ea typeface="ＭＳ Ｐゴシック" panose="020B0600070205080204" pitchFamily="34" charset="-128"/>
              </a:rPr>
              <a:t>Hardware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_tradnl" sz="2400" b="1" smtClean="0"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s-ES_tradnl" sz="2400" smtClean="0">
              <a:ea typeface="ＭＳ Ｐゴシック" panose="020B0600070205080204" pitchFamily="34" charset="-128"/>
            </a:endParaRPr>
          </a:p>
        </p:txBody>
      </p:sp>
      <p:sp>
        <p:nvSpPr>
          <p:cNvPr id="8196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pic>
        <p:nvPicPr>
          <p:cNvPr id="8197" name="Picture 12" descr="114JKTB91Z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81200"/>
            <a:ext cx="2438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4" descr="113GmvahjI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029200"/>
            <a:ext cx="1524000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5" descr="11M1l5mhvJ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590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7" descr="21RR8RDY45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9812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8" descr="21DSF81GS9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03860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9" descr="21E983CEP2L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910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9B53BDA-5173-4E18-8929-507683367A21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s-ES_tradnl" sz="1000">
              <a:latin typeface="Times New Roman" panose="02020603050405020304" pitchFamily="18" charset="0"/>
            </a:endParaRPr>
          </a:p>
        </p:txBody>
      </p:sp>
      <p:pic>
        <p:nvPicPr>
          <p:cNvPr id="8204" name="Picture 13" descr="41MYKJ03NAL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11480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5" name="Picture 15" descr="31PMctamlSL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0386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Componentes de la computadora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6907213" cy="4114800"/>
          </a:xfrm>
        </p:spPr>
        <p:txBody>
          <a:bodyPr lIns="92075" tIns="46038" rIns="92075" bIns="46038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ES_tradnl" sz="2400" b="1" smtClean="0">
                <a:ea typeface="ＭＳ Ｐゴシック" panose="020B0600070205080204" pitchFamily="34" charset="-128"/>
              </a:rPr>
              <a:t>Hardware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_tradnl" sz="2400" b="1" smtClean="0"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s-ES_tradnl" sz="2400" smtClean="0">
              <a:ea typeface="ＭＳ Ｐゴシック" panose="020B0600070205080204" pitchFamily="34" charset="-128"/>
            </a:endParaRPr>
          </a:p>
        </p:txBody>
      </p:sp>
      <p:sp>
        <p:nvSpPr>
          <p:cNvPr id="9220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9221" name="Text Box 10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D9DC89E-2BCA-4C99-8F9A-DFA7E8877264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s-ES_tradnl" sz="1000">
              <a:latin typeface="Times New Roman" panose="02020603050405020304" pitchFamily="18" charset="0"/>
            </a:endParaRPr>
          </a:p>
        </p:txBody>
      </p:sp>
      <p:pic>
        <p:nvPicPr>
          <p:cNvPr id="9222" name="Picture 14" descr="11WDZH2792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2098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15" descr="210P0HK2QV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1336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16" descr="21UrCo9iFy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9812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17" descr="11N3KV80RJ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657600"/>
            <a:ext cx="2057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18" descr="21-lI6N2wF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1148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s-ES_tradnl" sz="4000" smtClean="0">
                <a:ea typeface="ＭＳ Ｐゴシック" panose="020B0600070205080204" pitchFamily="34" charset="-128"/>
              </a:rPr>
              <a:t>Componentes </a:t>
            </a:r>
            <a:br>
              <a:rPr lang="es-ES_tradnl" sz="4000" smtClean="0">
                <a:ea typeface="ＭＳ Ｐゴシック" panose="020B0600070205080204" pitchFamily="34" charset="-128"/>
              </a:rPr>
            </a:br>
            <a:r>
              <a:rPr lang="es-ES_tradnl" sz="4000" smtClean="0">
                <a:ea typeface="ＭＳ Ｐゴシック" panose="020B0600070205080204" pitchFamily="34" charset="-128"/>
              </a:rPr>
              <a:t>f</a:t>
            </a:r>
            <a:r>
              <a:rPr lang="es-ES_tradnl" altLang="ja-JP" sz="4000" smtClean="0">
                <a:ea typeface="ＭＳ Ｐゴシック" panose="020B0600070205080204" pitchFamily="34" charset="-128"/>
              </a:rPr>
              <a:t>ísicos </a:t>
            </a:r>
            <a:br>
              <a:rPr lang="es-ES_tradnl" altLang="ja-JP" sz="4000" smtClean="0">
                <a:ea typeface="ＭＳ Ｐゴシック" panose="020B0600070205080204" pitchFamily="34" charset="-128"/>
              </a:rPr>
            </a:br>
            <a:r>
              <a:rPr lang="es-ES_tradnl" altLang="ja-JP" sz="4000" smtClean="0">
                <a:ea typeface="ＭＳ Ｐゴシック" panose="020B0600070205080204" pitchFamily="34" charset="-128"/>
              </a:rPr>
              <a:t>(Hardware)</a:t>
            </a:r>
            <a:endParaRPr lang="es-VE" sz="4000" smtClean="0">
              <a:ea typeface="ＭＳ Ｐゴシック" panose="020B0600070205080204" pitchFamily="34" charset="-128"/>
            </a:endParaRPr>
          </a:p>
        </p:txBody>
      </p:sp>
      <p:sp>
        <p:nvSpPr>
          <p:cNvPr id="10243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BA2361C-7C28-47A7-9E6E-A77E6BE76D37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s-ES_tradnl" sz="1000">
              <a:latin typeface="Times New Roman" panose="02020603050405020304" pitchFamily="18" charset="0"/>
            </a:endParaRPr>
          </a:p>
        </p:txBody>
      </p:sp>
      <p:sp>
        <p:nvSpPr>
          <p:cNvPr id="10245" name="Text Box 10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18874B1-B3D0-4B27-BFB1-FA027A9ADEA2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s-ES_tradnl" sz="1000">
              <a:latin typeface="Times New Roman" panose="02020603050405020304" pitchFamily="18" charset="0"/>
            </a:endParaRPr>
          </a:p>
        </p:txBody>
      </p:sp>
      <p:pic>
        <p:nvPicPr>
          <p:cNvPr id="10246" name="Picture 6" descr="unidad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4800"/>
            <a:ext cx="5888038" cy="591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Componentes f</a:t>
            </a:r>
            <a:r>
              <a:rPr lang="es-ES_tradnl" altLang="ja-JP" smtClean="0">
                <a:ea typeface="ＭＳ Ｐゴシック" panose="020B0600070205080204" pitchFamily="34" charset="-128"/>
              </a:rPr>
              <a:t>ísicos (Hardware)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11267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11268" name="Text Box 1029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0FDCE27-FB03-444D-A404-6C089EF99D3A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s-ES_tradnl" sz="1000">
              <a:latin typeface="Times New Roman" panose="02020603050405020304" pitchFamily="18" charset="0"/>
            </a:endParaRPr>
          </a:p>
        </p:txBody>
      </p:sp>
      <p:pic>
        <p:nvPicPr>
          <p:cNvPr id="11269" name="Picture 1030" descr="400px-Arquitectura_von_Neuman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667000"/>
            <a:ext cx="7200900" cy="334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1031"/>
          <p:cNvSpPr txBox="1">
            <a:spLocks noChangeArrowheads="1"/>
          </p:cNvSpPr>
          <p:nvPr/>
        </p:nvSpPr>
        <p:spPr bwMode="auto">
          <a:xfrm>
            <a:off x="6324600" y="5638800"/>
            <a:ext cx="654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sz="1800" b="1">
                <a:solidFill>
                  <a:srgbClr val="000000"/>
                </a:solidFill>
                <a:latin typeface="Times New Roman" panose="02020603050405020304" pitchFamily="18" charset="0"/>
              </a:rPr>
              <a:t>CPU</a:t>
            </a:r>
            <a:endParaRPr lang="es-ES_tradnl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Componentes f</a:t>
            </a:r>
            <a:r>
              <a:rPr lang="es-ES_tradnl" altLang="ja-JP" smtClean="0">
                <a:ea typeface="ＭＳ Ｐゴシック" panose="020B0600070205080204" pitchFamily="34" charset="-128"/>
              </a:rPr>
              <a:t>ísicos (Hardware)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12291" name="Marcador de fecha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200">
                <a:solidFill>
                  <a:srgbClr val="898989"/>
                </a:solidFill>
                <a:latin typeface="Times New Roman" panose="02020603050405020304" pitchFamily="18" charset="0"/>
              </a:rPr>
              <a:t>Prof. Jimi Quintero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3B560B9-F4B4-4919-9B84-DFE7FE9D6B77}" type="slidenum">
              <a:rPr lang="es-ES_tradnl" sz="12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es-ES_tradnl" sz="1000">
              <a:latin typeface="Times New Roman" panose="02020603050405020304" pitchFamily="18" charset="0"/>
            </a:endParaRPr>
          </a:p>
        </p:txBody>
      </p:sp>
      <p:pic>
        <p:nvPicPr>
          <p:cNvPr id="1229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133600"/>
            <a:ext cx="7053263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2294" name="Text Box 13"/>
          <p:cNvSpPr txBox="1">
            <a:spLocks noChangeArrowheads="1"/>
          </p:cNvSpPr>
          <p:nvPr/>
        </p:nvSpPr>
        <p:spPr bwMode="auto">
          <a:xfrm>
            <a:off x="6272213" y="5686425"/>
            <a:ext cx="191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sz="2400">
                <a:solidFill>
                  <a:srgbClr val="800000"/>
                </a:solidFill>
                <a:latin typeface="Times New Roman" panose="02020603050405020304" pitchFamily="18" charset="0"/>
              </a:rPr>
              <a:t>Tarjeta Madre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5000</TotalTime>
  <Words>1434</Words>
  <Application>Microsoft Office PowerPoint</Application>
  <PresentationFormat>Presentación en pantalla (4:3)</PresentationFormat>
  <Paragraphs>288</Paragraphs>
  <Slides>39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39</vt:i4>
      </vt:variant>
    </vt:vector>
  </HeadingPairs>
  <TitlesOfParts>
    <vt:vector size="49" baseType="lpstr">
      <vt:lpstr>Times New Roman</vt:lpstr>
      <vt:lpstr>ＭＳ Ｐゴシック</vt:lpstr>
      <vt:lpstr>Arial</vt:lpstr>
      <vt:lpstr>Calibri</vt:lpstr>
      <vt:lpstr>Times</vt:lpstr>
      <vt:lpstr>Wingdings</vt:lpstr>
      <vt:lpstr>Symbol</vt:lpstr>
      <vt:lpstr>ヒラギノ角ゴ Pro W3</vt:lpstr>
      <vt:lpstr>Lucida Grande</vt:lpstr>
      <vt:lpstr>Tema de Office</vt:lpstr>
      <vt:lpstr>Introducción a la Programación Unidad I: Descripción funcional de la computadora</vt:lpstr>
      <vt:lpstr>Componentes de la computadora</vt:lpstr>
      <vt:lpstr>Componentes de la computadora</vt:lpstr>
      <vt:lpstr>Componentes de la computadora</vt:lpstr>
      <vt:lpstr>Componentes de la computadora</vt:lpstr>
      <vt:lpstr>Componentes de la computadora</vt:lpstr>
      <vt:lpstr>Componentes  físicos  (Hardware)</vt:lpstr>
      <vt:lpstr>Componentes físicos (Hardware)</vt:lpstr>
      <vt:lpstr>Componentes físicos (Hardware)</vt:lpstr>
      <vt:lpstr>Unidad Central de Procesamiento (CPU)</vt:lpstr>
      <vt:lpstr>Componentes del CPU</vt:lpstr>
      <vt:lpstr>Tipos de memoria</vt:lpstr>
      <vt:lpstr>Unidad de memoria</vt:lpstr>
      <vt:lpstr>Unidad de memoria</vt:lpstr>
      <vt:lpstr>Unidad de memoria</vt:lpstr>
      <vt:lpstr>Unidad de memoria</vt:lpstr>
      <vt:lpstr>Tipos de memoria</vt:lpstr>
      <vt:lpstr>Memoria secundaria</vt:lpstr>
      <vt:lpstr>Memoria secundaria</vt:lpstr>
      <vt:lpstr>Memoria secundaria</vt:lpstr>
      <vt:lpstr>Dispositivos de entrada</vt:lpstr>
      <vt:lpstr>Dispositivos de salida</vt:lpstr>
      <vt:lpstr>Buses</vt:lpstr>
      <vt:lpstr>Buses</vt:lpstr>
      <vt:lpstr>Microprogramas</vt:lpstr>
      <vt:lpstr>Lenguaje de máquina</vt:lpstr>
      <vt:lpstr>Componentes Lógicos (Software)</vt:lpstr>
      <vt:lpstr>Componentes Lógicos (Software)</vt:lpstr>
      <vt:lpstr>Sistema operativo</vt:lpstr>
      <vt:lpstr>Presentación de PowerPoint</vt:lpstr>
      <vt:lpstr>Sistema operativo</vt:lpstr>
      <vt:lpstr>Window Vista</vt:lpstr>
      <vt:lpstr>Suse Linux Professional 9.3</vt:lpstr>
      <vt:lpstr>Traductor</vt:lpstr>
      <vt:lpstr>Tipos de traductores</vt:lpstr>
      <vt:lpstr>Programas de aplicación</vt:lpstr>
      <vt:lpstr>Programas de aplicación</vt:lpstr>
      <vt:lpstr>Programas de aplicación</vt:lpstr>
      <vt:lpstr>Programas de aplicación</vt:lpstr>
    </vt:vector>
  </TitlesOfParts>
  <Company>ULA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Programación Digital 10</dc:title>
  <dc:creator>ULA</dc:creator>
  <cp:lastModifiedBy>Ing Jimi Quintero</cp:lastModifiedBy>
  <cp:revision>153</cp:revision>
  <dcterms:created xsi:type="dcterms:W3CDTF">2008-10-28T14:03:35Z</dcterms:created>
  <dcterms:modified xsi:type="dcterms:W3CDTF">2016-10-03T03:11:01Z</dcterms:modified>
</cp:coreProperties>
</file>