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0" r:id="rId8"/>
    <p:sldId id="263" r:id="rId9"/>
    <p:sldId id="265" r:id="rId10"/>
    <p:sldId id="264" r:id="rId11"/>
    <p:sldId id="266" r:id="rId12"/>
    <p:sldId id="267" r:id="rId13"/>
    <p:sldId id="273" r:id="rId14"/>
    <p:sldId id="275" r:id="rId15"/>
    <p:sldId id="268" r:id="rId16"/>
    <p:sldId id="271" r:id="rId17"/>
    <p:sldId id="276" r:id="rId18"/>
    <p:sldId id="269" r:id="rId19"/>
    <p:sldId id="277" r:id="rId20"/>
    <p:sldId id="280" r:id="rId21"/>
    <p:sldId id="278" r:id="rId22"/>
    <p:sldId id="270" r:id="rId23"/>
    <p:sldId id="272" r:id="rId24"/>
    <p:sldId id="274"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EC3047-AE8D-46FD-8ED2-DBADAB3517C7}" type="datetimeFigureOut">
              <a:rPr lang="es-ES" smtClean="0"/>
              <a:t>02/10/2016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F9D35E-3F80-4488-B12A-835D15B9BBF0}" type="slidenum">
              <a:rPr lang="es-ES" smtClean="0"/>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EC3047-AE8D-46FD-8ED2-DBADAB3517C7}" type="datetimeFigureOut">
              <a:rPr lang="es-ES" smtClean="0"/>
              <a:t>02/10/2016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EC3047-AE8D-46FD-8ED2-DBADAB3517C7}" type="datetimeFigureOut">
              <a:rPr lang="es-ES" smtClean="0"/>
              <a:t>02/10/2016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EC3047-AE8D-46FD-8ED2-DBADAB3517C7}" type="datetimeFigureOut">
              <a:rPr lang="es-ES" smtClean="0"/>
              <a:t>02/10/2016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EC3047-AE8D-46FD-8ED2-DBADAB3517C7}" type="datetimeFigureOut">
              <a:rPr lang="es-ES" smtClean="0"/>
              <a:t>02/10/2016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F9D35E-3F80-4488-B12A-835D15B9BBF0}" type="slidenum">
              <a:rPr lang="es-ES" smtClean="0"/>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0EC3047-AE8D-46FD-8ED2-DBADAB3517C7}" type="datetimeFigureOut">
              <a:rPr lang="es-ES" smtClean="0"/>
              <a:t>02/10/2016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0EC3047-AE8D-46FD-8ED2-DBADAB3517C7}" type="datetimeFigureOut">
              <a:rPr lang="es-ES" smtClean="0"/>
              <a:t>02/10/2016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FF9D35E-3F80-4488-B12A-835D15B9BBF0}" type="slidenum">
              <a:rPr lang="es-ES" smtClean="0"/>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0EC3047-AE8D-46FD-8ED2-DBADAB3517C7}" type="datetimeFigureOut">
              <a:rPr lang="es-ES" smtClean="0"/>
              <a:t>02/10/2016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C3047-AE8D-46FD-8ED2-DBADAB3517C7}" type="datetimeFigureOut">
              <a:rPr lang="es-ES" smtClean="0"/>
              <a:t>02/10/2016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EC3047-AE8D-46FD-8ED2-DBADAB3517C7}" type="datetimeFigureOut">
              <a:rPr lang="es-ES" smtClean="0"/>
              <a:t>02/10/2016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F9D35E-3F80-4488-B12A-835D15B9BBF0}" type="slidenum">
              <a:rPr lang="es-ES" smtClean="0"/>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EC3047-AE8D-46FD-8ED2-DBADAB3517C7}" type="datetimeFigureOut">
              <a:rPr lang="es-ES" smtClean="0"/>
              <a:t>02/10/2016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F9D35E-3F80-4488-B12A-835D15B9BBF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0EC3047-AE8D-46FD-8ED2-DBADAB3517C7}" type="datetimeFigureOut">
              <a:rPr lang="es-ES" smtClean="0"/>
              <a:t>02/10/2016</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FF9D35E-3F80-4488-B12A-835D15B9BBF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3.bp.blogspot.com/-QC_apNvKBNY/UVkADihiF4I/AAAAAAAAAFA/0veqr5OGvqM/s1600/ciclo-de-vida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rkzMlEgZLkw/UVkCKQ0-vrI/AAAAAAAAAFI/4a3lQ0iiqBk/s1600/images+(1).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4.bp.blogspot.com/-yuj15jO-pBg/UVkDK8GRsWI/AAAAAAAAAFY/CpFB4vp55x8/s1600/Imagen2.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1.bp.blogspot.com/-8uq2qs40hOQ/UVkFlFZiuBI/AAAAAAAAAFw/y-30h84xf8E/s1600/image001.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44824"/>
            <a:ext cx="7774632" cy="1730623"/>
          </a:xfrm>
        </p:spPr>
        <p:txBody>
          <a:bodyPr>
            <a:normAutofit fontScale="90000"/>
          </a:bodyPr>
          <a:lstStyle/>
          <a:p>
            <a:r>
              <a:rPr lang="es-ES" b="1" u="sng" dirty="0" smtClean="0"/>
              <a:t/>
            </a:r>
            <a:br>
              <a:rPr lang="es-ES" b="1" u="sng" dirty="0" smtClean="0"/>
            </a:br>
            <a:r>
              <a:rPr lang="es-ES" b="1" u="sng" dirty="0"/>
              <a:t/>
            </a:r>
            <a:br>
              <a:rPr lang="es-ES" b="1" u="sng" dirty="0"/>
            </a:br>
            <a:r>
              <a:rPr lang="es-ES" b="1" u="sng" dirty="0" smtClean="0"/>
              <a:t>Unidad </a:t>
            </a:r>
            <a:r>
              <a:rPr lang="es-ES" b="1" u="sng" dirty="0" smtClean="0"/>
              <a:t>1</a:t>
            </a:r>
            <a:r>
              <a:rPr lang="es-ES" dirty="0" smtClean="0"/>
              <a:t/>
            </a:r>
            <a:br>
              <a:rPr lang="es-ES" dirty="0" smtClean="0"/>
            </a:br>
            <a:r>
              <a:rPr lang="es-ES" dirty="0" smtClean="0"/>
              <a:t>Fundamentos de la Ingeniera del Software</a:t>
            </a:r>
            <a:endParaRPr lang="es-ES" dirty="0"/>
          </a:p>
        </p:txBody>
      </p:sp>
      <p:sp>
        <p:nvSpPr>
          <p:cNvPr id="3" name="2 Subtítulo"/>
          <p:cNvSpPr>
            <a:spLocks noGrp="1"/>
          </p:cNvSpPr>
          <p:nvPr>
            <p:ph type="subTitle" idx="1"/>
          </p:nvPr>
        </p:nvSpPr>
        <p:spPr>
          <a:xfrm>
            <a:off x="3131840" y="5229200"/>
            <a:ext cx="5723859" cy="648072"/>
          </a:xfrm>
        </p:spPr>
        <p:style>
          <a:lnRef idx="0">
            <a:schemeClr val="accent1"/>
          </a:lnRef>
          <a:fillRef idx="3">
            <a:schemeClr val="accent1"/>
          </a:fillRef>
          <a:effectRef idx="3">
            <a:schemeClr val="accent1"/>
          </a:effectRef>
          <a:fontRef idx="minor">
            <a:schemeClr val="lt1"/>
          </a:fontRef>
        </p:style>
        <p:txBody>
          <a:bodyPr>
            <a:normAutofit/>
          </a:bodyPr>
          <a:lstStyle/>
          <a:p>
            <a:r>
              <a:rPr lang="es-ES" sz="3200" dirty="0" err="1" smtClean="0"/>
              <a:t>Prof</a:t>
            </a:r>
            <a:r>
              <a:rPr lang="es-ES" sz="3200" dirty="0" smtClean="0"/>
              <a:t> Jimi Quintero</a:t>
            </a:r>
            <a:endParaRPr lang="es-ES" sz="3200" dirty="0" smtClean="0"/>
          </a:p>
        </p:txBody>
      </p:sp>
    </p:spTree>
    <p:extLst>
      <p:ext uri="{BB962C8B-B14F-4D97-AF65-F5344CB8AC3E}">
        <p14:creationId xmlns:p14="http://schemas.microsoft.com/office/powerpoint/2010/main" val="371891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Participantes en el Proceso de desarrollo del Software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00808"/>
            <a:ext cx="6570015" cy="4722992"/>
          </a:xfrm>
          <a:prstGeom prst="rect">
            <a:avLst/>
          </a:prstGeom>
          <a:ln w="38100">
            <a:solidFill>
              <a:schemeClr val="accent1"/>
            </a:solidFill>
          </a:ln>
        </p:spPr>
      </p:pic>
    </p:spTree>
    <p:extLst>
      <p:ext uri="{BB962C8B-B14F-4D97-AF65-F5344CB8AC3E}">
        <p14:creationId xmlns:p14="http://schemas.microsoft.com/office/powerpoint/2010/main" val="95576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Ciclo de Vida del Software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781" y="2420888"/>
            <a:ext cx="3002104" cy="2914664"/>
          </a:xfrm>
          <a:prstGeom prst="rect">
            <a:avLst/>
          </a:prstGeom>
        </p:spPr>
      </p:pic>
      <p:sp>
        <p:nvSpPr>
          <p:cNvPr id="3" name="2 Marcador de contenido"/>
          <p:cNvSpPr>
            <a:spLocks noGrp="1"/>
          </p:cNvSpPr>
          <p:nvPr>
            <p:ph idx="1"/>
          </p:nvPr>
        </p:nvSpPr>
        <p:spPr>
          <a:xfrm>
            <a:off x="457200" y="1600200"/>
            <a:ext cx="5770984" cy="4061048"/>
          </a:xfrm>
        </p:spPr>
        <p:style>
          <a:lnRef idx="0">
            <a:schemeClr val="accent1"/>
          </a:lnRef>
          <a:fillRef idx="3">
            <a:schemeClr val="accent1"/>
          </a:fillRef>
          <a:effectRef idx="3">
            <a:schemeClr val="accent1"/>
          </a:effectRef>
          <a:fontRef idx="minor">
            <a:schemeClr val="lt1"/>
          </a:fontRef>
        </p:style>
        <p:txBody>
          <a:bodyPr>
            <a:normAutofit fontScale="92500"/>
          </a:bodyPr>
          <a:lstStyle/>
          <a:p>
            <a:pPr marL="0" indent="0">
              <a:buNone/>
            </a:pPr>
            <a:endParaRPr lang="es-ES" dirty="0" smtClean="0">
              <a:solidFill>
                <a:schemeClr val="tx1"/>
              </a:solidFill>
            </a:endParaRPr>
          </a:p>
          <a:p>
            <a:pPr marL="0" indent="0">
              <a:buNone/>
            </a:pPr>
            <a:endParaRPr lang="es-ES" dirty="0">
              <a:solidFill>
                <a:schemeClr val="tx1"/>
              </a:solidFill>
            </a:endParaRPr>
          </a:p>
          <a:p>
            <a:pPr marL="0" indent="0">
              <a:buNone/>
            </a:pPr>
            <a:r>
              <a:rPr lang="es-ES" dirty="0" smtClean="0">
                <a:solidFill>
                  <a:schemeClr val="tx1"/>
                </a:solidFill>
              </a:rPr>
              <a:t>El </a:t>
            </a:r>
            <a:r>
              <a:rPr lang="es-ES" dirty="0">
                <a:solidFill>
                  <a:schemeClr val="tx1"/>
                </a:solidFill>
              </a:rPr>
              <a:t>término ciclo de vida del software describe el desarrollo de software, desde la fase inicial hasta la fase final. El propósito de este programa es definir las distintas fases intermedias que se requieren para validar el desarrollo de la aplicación, es decir, para garantizar que el software cumpla los requisitos para la aplicación y verificación de los procedimientos de desarrollo: se asegura de que los métodos utilizados son </a:t>
            </a:r>
            <a:r>
              <a:rPr lang="es-ES" dirty="0" smtClean="0">
                <a:solidFill>
                  <a:schemeClr val="tx1"/>
                </a:solidFill>
              </a:rPr>
              <a:t>apropiados.</a:t>
            </a:r>
            <a:endParaRPr lang="es-ES" dirty="0">
              <a:solidFill>
                <a:schemeClr val="tx1"/>
              </a:solidFill>
            </a:endParaRPr>
          </a:p>
        </p:txBody>
      </p:sp>
    </p:spTree>
    <p:extLst>
      <p:ext uri="{BB962C8B-B14F-4D97-AF65-F5344CB8AC3E}">
        <p14:creationId xmlns:p14="http://schemas.microsoft.com/office/powerpoint/2010/main" val="138656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Ciclo de Vida del Software</a:t>
            </a:r>
            <a:endParaRPr lang="es-ES" dirty="0"/>
          </a:p>
        </p:txBody>
      </p:sp>
      <p:sp>
        <p:nvSpPr>
          <p:cNvPr id="3" name="2 Marcador de contenido"/>
          <p:cNvSpPr>
            <a:spLocks noGrp="1"/>
          </p:cNvSpPr>
          <p:nvPr>
            <p:ph idx="1"/>
          </p:nvPr>
        </p:nvSpPr>
        <p:spPr>
          <a:xfrm>
            <a:off x="467544" y="1484784"/>
            <a:ext cx="5832648" cy="1224136"/>
          </a:xfrm>
        </p:spPr>
        <p:style>
          <a:lnRef idx="0">
            <a:schemeClr val="accent1"/>
          </a:lnRef>
          <a:fillRef idx="3">
            <a:schemeClr val="accent1"/>
          </a:fillRef>
          <a:effectRef idx="3">
            <a:schemeClr val="accent1"/>
          </a:effectRef>
          <a:fontRef idx="minor">
            <a:schemeClr val="lt1"/>
          </a:fontRef>
        </p:style>
        <p:txBody>
          <a:bodyPr>
            <a:normAutofit/>
          </a:bodyPr>
          <a:lstStyle/>
          <a:p>
            <a:r>
              <a:rPr lang="es-ES" dirty="0">
                <a:solidFill>
                  <a:schemeClr val="tx1"/>
                </a:solidFill>
              </a:rPr>
              <a:t>Tal como ya hemos mencionado, las etapas principales a realizar en cualquier ciclo de vida </a:t>
            </a:r>
            <a:r>
              <a:rPr lang="es-ES" dirty="0" smtClean="0">
                <a:solidFill>
                  <a:schemeClr val="tx1"/>
                </a:solidFill>
              </a:rPr>
              <a:t>son:</a:t>
            </a:r>
          </a:p>
          <a:p>
            <a:endParaRPr lang="es-ES" dirty="0"/>
          </a:p>
          <a:p>
            <a:endParaRPr lang="es-ES" dirty="0"/>
          </a:p>
        </p:txBody>
      </p:sp>
      <p:pic>
        <p:nvPicPr>
          <p:cNvPr id="4" name="3 Imagen" descr="http://3.bp.blogspot.com/-QC_apNvKBNY/UVkADihiF4I/AAAAAAAAAFA/0veqr5OGvqM/s1600/ciclo-de-vida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477980"/>
            <a:ext cx="6264696" cy="4119372"/>
          </a:xfrm>
          <a:prstGeom prst="rect">
            <a:avLst/>
          </a:prstGeom>
          <a:noFill/>
          <a:ln w="57150">
            <a:solidFill>
              <a:schemeClr val="accent1"/>
            </a:solidFill>
            <a:prstDash val="solid"/>
          </a:ln>
        </p:spPr>
      </p:pic>
    </p:spTree>
    <p:extLst>
      <p:ext uri="{BB962C8B-B14F-4D97-AF65-F5344CB8AC3E}">
        <p14:creationId xmlns:p14="http://schemas.microsoft.com/office/powerpoint/2010/main" val="179930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990600"/>
          </a:xfrm>
        </p:spPr>
        <p:txBody>
          <a:bodyPr>
            <a:normAutofit fontScale="90000"/>
          </a:bodyPr>
          <a:lstStyle/>
          <a:p>
            <a:r>
              <a:rPr lang="es-ES" b="1" dirty="0"/>
              <a:t>Método de Desarrollo de Software</a:t>
            </a:r>
            <a:r>
              <a:rPr lang="es-ES" dirty="0"/>
              <a:t/>
            </a:r>
            <a:br>
              <a:rPr lang="es-ES" dirty="0"/>
            </a:br>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844824"/>
            <a:ext cx="2880320" cy="2847465"/>
          </a:xfrm>
          <a:prstGeom prst="rect">
            <a:avLst/>
          </a:prstGeom>
          <a:ln w="38100">
            <a:solidFill>
              <a:srgbClr val="92D050"/>
            </a:solidFill>
          </a:ln>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437112"/>
            <a:ext cx="2459732" cy="2229582"/>
          </a:xfrm>
          <a:prstGeom prst="rect">
            <a:avLst/>
          </a:prstGeom>
          <a:ln w="38100">
            <a:solidFill>
              <a:srgbClr val="92D050"/>
            </a:solidFill>
          </a:ln>
        </p:spPr>
      </p:pic>
      <p:sp>
        <p:nvSpPr>
          <p:cNvPr id="3" name="2 Marcador de contenido"/>
          <p:cNvSpPr>
            <a:spLocks noGrp="1"/>
          </p:cNvSpPr>
          <p:nvPr>
            <p:ph idx="1"/>
          </p:nvPr>
        </p:nvSpPr>
        <p:spPr>
          <a:xfrm>
            <a:off x="395536" y="1772816"/>
            <a:ext cx="5400600" cy="3960440"/>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es-ES" b="1" u="sng" dirty="0">
                <a:solidFill>
                  <a:schemeClr val="tx1"/>
                </a:solidFill>
              </a:rPr>
              <a:t>Definición del </a:t>
            </a:r>
            <a:r>
              <a:rPr lang="es-ES" b="1" u="sng" dirty="0" smtClean="0">
                <a:solidFill>
                  <a:schemeClr val="tx1"/>
                </a:solidFill>
              </a:rPr>
              <a:t>Problema:</a:t>
            </a:r>
          </a:p>
          <a:p>
            <a:r>
              <a:rPr lang="es-ES" dirty="0">
                <a:solidFill>
                  <a:schemeClr val="tx1"/>
                </a:solidFill>
              </a:rPr>
              <a:t>En esta etapa, también conocida como Especificación de Requerimientos, se establece el problema, aclarándolo lo más posible. Es la parte más crítica de la solución. Amerita un estudio </a:t>
            </a:r>
            <a:r>
              <a:rPr lang="es-ES" dirty="0" smtClean="0">
                <a:solidFill>
                  <a:schemeClr val="tx1"/>
                </a:solidFill>
              </a:rPr>
              <a:t>cuidadoso.</a:t>
            </a:r>
          </a:p>
          <a:p>
            <a:r>
              <a:rPr lang="es-ES" b="1" u="sng" dirty="0" smtClean="0">
                <a:solidFill>
                  <a:schemeClr val="tx1"/>
                </a:solidFill>
              </a:rPr>
              <a:t>Análisis</a:t>
            </a:r>
          </a:p>
          <a:p>
            <a:r>
              <a:rPr lang="es-ES" dirty="0" smtClean="0">
                <a:solidFill>
                  <a:schemeClr val="tx1"/>
                </a:solidFill>
              </a:rPr>
              <a:t>En </a:t>
            </a:r>
            <a:r>
              <a:rPr lang="es-ES" dirty="0">
                <a:solidFill>
                  <a:schemeClr val="tx1"/>
                </a:solidFill>
              </a:rPr>
              <a:t>esta etapa se deben identificar las </a:t>
            </a:r>
            <a:r>
              <a:rPr lang="es-ES" i="1" dirty="0">
                <a:solidFill>
                  <a:schemeClr val="tx1"/>
                </a:solidFill>
              </a:rPr>
              <a:t>entradas del problema</a:t>
            </a:r>
            <a:r>
              <a:rPr lang="es-ES" dirty="0">
                <a:solidFill>
                  <a:schemeClr val="tx1"/>
                </a:solidFill>
              </a:rPr>
              <a:t>, los </a:t>
            </a:r>
            <a:r>
              <a:rPr lang="es-ES" i="1" dirty="0">
                <a:solidFill>
                  <a:schemeClr val="tx1"/>
                </a:solidFill>
              </a:rPr>
              <a:t>resultados deseados</a:t>
            </a:r>
            <a:r>
              <a:rPr lang="es-ES" dirty="0">
                <a:solidFill>
                  <a:schemeClr val="tx1"/>
                </a:solidFill>
              </a:rPr>
              <a:t> o salidas y cualquier </a:t>
            </a:r>
            <a:r>
              <a:rPr lang="es-ES" i="1" dirty="0">
                <a:solidFill>
                  <a:schemeClr val="tx1"/>
                </a:solidFill>
              </a:rPr>
              <a:t>requerimiento o restricción</a:t>
            </a:r>
            <a:r>
              <a:rPr lang="es-ES" dirty="0">
                <a:solidFill>
                  <a:schemeClr val="tx1"/>
                </a:solidFill>
              </a:rPr>
              <a:t> adicional </a:t>
            </a:r>
            <a:r>
              <a:rPr lang="es-ES" dirty="0" smtClean="0">
                <a:solidFill>
                  <a:schemeClr val="tx1"/>
                </a:solidFill>
              </a:rPr>
              <a:t>en la solución.</a:t>
            </a:r>
            <a:endParaRPr lang="es-ES" u="sng" dirty="0">
              <a:solidFill>
                <a:schemeClr val="tx1"/>
              </a:solidFill>
            </a:endParaRPr>
          </a:p>
        </p:txBody>
      </p:sp>
    </p:spTree>
    <p:extLst>
      <p:ext uri="{BB962C8B-B14F-4D97-AF65-F5344CB8AC3E}">
        <p14:creationId xmlns:p14="http://schemas.microsoft.com/office/powerpoint/2010/main" val="938924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Método de Desarrollo de Software</a:t>
            </a:r>
            <a:r>
              <a:rPr lang="es-ES" dirty="0"/>
              <a:t/>
            </a:r>
            <a:br>
              <a:rPr lang="es-ES" dirty="0"/>
            </a:b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628800"/>
            <a:ext cx="2966781" cy="2737350"/>
          </a:xfrm>
          <a:prstGeom prst="rect">
            <a:avLst/>
          </a:prstGeom>
          <a:ln w="28575">
            <a:solidFill>
              <a:schemeClr val="accent1"/>
            </a:solidFill>
          </a:ln>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919" y="4581128"/>
            <a:ext cx="3802022" cy="1584176"/>
          </a:xfrm>
          <a:prstGeom prst="rect">
            <a:avLst/>
          </a:prstGeom>
          <a:ln w="38100">
            <a:solidFill>
              <a:srgbClr val="92D050"/>
            </a:solidFill>
          </a:ln>
        </p:spPr>
      </p:pic>
      <p:sp>
        <p:nvSpPr>
          <p:cNvPr id="3" name="2 Marcador de contenido"/>
          <p:cNvSpPr>
            <a:spLocks noGrp="1"/>
          </p:cNvSpPr>
          <p:nvPr>
            <p:ph idx="1"/>
          </p:nvPr>
        </p:nvSpPr>
        <p:spPr>
          <a:xfrm>
            <a:off x="323528" y="1628800"/>
            <a:ext cx="5904656" cy="4536504"/>
          </a:xfrm>
        </p:spPr>
        <p:style>
          <a:lnRef idx="0">
            <a:schemeClr val="accent1"/>
          </a:lnRef>
          <a:fillRef idx="3">
            <a:schemeClr val="accent1"/>
          </a:fillRef>
          <a:effectRef idx="3">
            <a:schemeClr val="accent1"/>
          </a:effectRef>
          <a:fontRef idx="minor">
            <a:schemeClr val="lt1"/>
          </a:fontRef>
        </p:style>
        <p:txBody>
          <a:bodyPr>
            <a:normAutofit fontScale="92500"/>
          </a:bodyPr>
          <a:lstStyle/>
          <a:p>
            <a:pPr marL="0" indent="0">
              <a:buNone/>
            </a:pPr>
            <a:r>
              <a:rPr lang="es-ES" b="1" dirty="0">
                <a:solidFill>
                  <a:schemeClr val="tx1"/>
                </a:solidFill>
              </a:rPr>
              <a:t> </a:t>
            </a:r>
            <a:r>
              <a:rPr lang="es-ES" b="1" dirty="0" smtClean="0">
                <a:solidFill>
                  <a:schemeClr val="tx1"/>
                </a:solidFill>
              </a:rPr>
              <a:t>  </a:t>
            </a:r>
            <a:r>
              <a:rPr lang="es-ES" b="1" u="sng" dirty="0" smtClean="0">
                <a:solidFill>
                  <a:schemeClr val="tx1"/>
                </a:solidFill>
              </a:rPr>
              <a:t>Diseño:</a:t>
            </a:r>
            <a:endParaRPr lang="es-ES" u="sng" dirty="0">
              <a:solidFill>
                <a:schemeClr val="tx1"/>
              </a:solidFill>
            </a:endParaRPr>
          </a:p>
          <a:p>
            <a:r>
              <a:rPr lang="es-ES" dirty="0">
                <a:solidFill>
                  <a:schemeClr val="tx1"/>
                </a:solidFill>
              </a:rPr>
              <a:t>El diseño consiste básicamente en desarrollar una lista de pasos llamados </a:t>
            </a:r>
            <a:r>
              <a:rPr lang="es-ES" i="1" dirty="0">
                <a:solidFill>
                  <a:schemeClr val="tx1"/>
                </a:solidFill>
              </a:rPr>
              <a:t>algoritmo</a:t>
            </a:r>
            <a:r>
              <a:rPr lang="es-ES" dirty="0">
                <a:solidFill>
                  <a:schemeClr val="tx1"/>
                </a:solidFill>
              </a:rPr>
              <a:t> o receta de la solución, </a:t>
            </a:r>
            <a:r>
              <a:rPr lang="es-ES" dirty="0" smtClean="0">
                <a:solidFill>
                  <a:schemeClr val="tx1"/>
                </a:solidFill>
              </a:rPr>
              <a:t>verificando </a:t>
            </a:r>
            <a:r>
              <a:rPr lang="es-ES" dirty="0">
                <a:solidFill>
                  <a:schemeClr val="tx1"/>
                </a:solidFill>
              </a:rPr>
              <a:t>que el problema se resuelve como se </a:t>
            </a:r>
            <a:r>
              <a:rPr lang="es-ES" dirty="0" smtClean="0">
                <a:solidFill>
                  <a:schemeClr val="tx1"/>
                </a:solidFill>
              </a:rPr>
              <a:t>desea.</a:t>
            </a:r>
            <a:endParaRPr lang="es-ES" dirty="0">
              <a:solidFill>
                <a:schemeClr val="tx1"/>
              </a:solidFill>
            </a:endParaRPr>
          </a:p>
          <a:p>
            <a:r>
              <a:rPr lang="es-ES" b="1" u="sng" dirty="0" smtClean="0">
                <a:solidFill>
                  <a:schemeClr val="tx1"/>
                </a:solidFill>
              </a:rPr>
              <a:t>Implementación:</a:t>
            </a:r>
            <a:endParaRPr lang="es-ES" u="sng" dirty="0">
              <a:solidFill>
                <a:schemeClr val="tx1"/>
              </a:solidFill>
            </a:endParaRPr>
          </a:p>
          <a:p>
            <a:r>
              <a:rPr lang="es-ES" dirty="0">
                <a:solidFill>
                  <a:schemeClr val="tx1"/>
                </a:solidFill>
              </a:rPr>
              <a:t>Esta etapa consiste en implementar o escribir el algoritmo como un programa de computadora en un lenguaje de </a:t>
            </a:r>
            <a:r>
              <a:rPr lang="es-ES" dirty="0" smtClean="0">
                <a:solidFill>
                  <a:schemeClr val="tx1"/>
                </a:solidFill>
              </a:rPr>
              <a:t>programación</a:t>
            </a:r>
          </a:p>
          <a:p>
            <a:r>
              <a:rPr lang="es-ES" b="1" u="sng" dirty="0">
                <a:solidFill>
                  <a:schemeClr val="tx1"/>
                </a:solidFill>
              </a:rPr>
              <a:t>Verificación y Prueba</a:t>
            </a:r>
            <a:endParaRPr lang="es-ES" u="sng" dirty="0">
              <a:solidFill>
                <a:schemeClr val="tx1"/>
              </a:solidFill>
            </a:endParaRPr>
          </a:p>
          <a:p>
            <a:r>
              <a:rPr lang="es-ES" dirty="0">
                <a:solidFill>
                  <a:schemeClr val="tx1"/>
                </a:solidFill>
              </a:rPr>
              <a:t>Esta etapa consiste en probar el programa completo y verificar que trabaja como se esperaba</a:t>
            </a:r>
          </a:p>
          <a:p>
            <a:endParaRPr lang="es-ES" dirty="0">
              <a:solidFill>
                <a:schemeClr val="tx1"/>
              </a:solidFill>
            </a:endParaRPr>
          </a:p>
        </p:txBody>
      </p:sp>
    </p:spTree>
    <p:extLst>
      <p:ext uri="{BB962C8B-B14F-4D97-AF65-F5344CB8AC3E}">
        <p14:creationId xmlns:p14="http://schemas.microsoft.com/office/powerpoint/2010/main" val="261816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Modelos de Ciclo de Vida del Software</a:t>
            </a:r>
            <a:endParaRPr lang="es-ES" dirty="0"/>
          </a:p>
        </p:txBody>
      </p:sp>
      <p:sp>
        <p:nvSpPr>
          <p:cNvPr id="3" name="2 Marcador de contenido"/>
          <p:cNvSpPr>
            <a:spLocks noGrp="1"/>
          </p:cNvSpPr>
          <p:nvPr>
            <p:ph idx="1"/>
          </p:nvPr>
        </p:nvSpPr>
        <p:spPr>
          <a:xfrm>
            <a:off x="467544" y="1412776"/>
            <a:ext cx="8229600" cy="4876800"/>
          </a:xfrm>
        </p:spPr>
        <p:txBody>
          <a:bodyPr/>
          <a:lstStyle/>
          <a:p>
            <a:r>
              <a:rPr lang="es-ES" dirty="0"/>
              <a:t>Modelo en cascada</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916832"/>
            <a:ext cx="5688632" cy="4681963"/>
          </a:xfrm>
          <a:prstGeom prst="rect">
            <a:avLst/>
          </a:prstGeom>
          <a:ln w="38100">
            <a:solidFill>
              <a:srgbClr val="92D050"/>
            </a:solidFill>
          </a:ln>
        </p:spPr>
      </p:pic>
    </p:spTree>
    <p:extLst>
      <p:ext uri="{BB962C8B-B14F-4D97-AF65-F5344CB8AC3E}">
        <p14:creationId xmlns:p14="http://schemas.microsoft.com/office/powerpoint/2010/main" val="112744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Modelos de desarrollo de software</a:t>
            </a:r>
            <a:endParaRPr lang="es-ES" dirty="0"/>
          </a:p>
        </p:txBody>
      </p:sp>
      <p:sp>
        <p:nvSpPr>
          <p:cNvPr id="3" name="2 Marcador de contenido"/>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pPr>
              <a:buClr>
                <a:schemeClr val="bg1"/>
              </a:buClr>
            </a:pPr>
            <a:r>
              <a:rPr lang="es-ES" b="1" dirty="0">
                <a:solidFill>
                  <a:schemeClr val="tx1"/>
                </a:solidFill>
              </a:rPr>
              <a:t>Modelo de cascada</a:t>
            </a:r>
            <a:endParaRPr lang="es-ES" dirty="0">
              <a:solidFill>
                <a:schemeClr val="tx1"/>
              </a:solidFill>
            </a:endParaRPr>
          </a:p>
          <a:p>
            <a:endParaRPr lang="es-ES" dirty="0"/>
          </a:p>
        </p:txBody>
      </p:sp>
      <p:pic>
        <p:nvPicPr>
          <p:cNvPr id="4" name="3 Imagen" descr="http://4.bp.blogspot.com/-rkzMlEgZLkw/UVkCKQ0-vrI/AAAAAAAAAFI/4a3lQ0iiqBk/s1600/images+(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76872"/>
            <a:ext cx="5760640" cy="3960440"/>
          </a:xfrm>
          <a:prstGeom prst="rect">
            <a:avLst/>
          </a:prstGeom>
          <a:noFill/>
          <a:ln>
            <a:noFill/>
          </a:ln>
        </p:spPr>
      </p:pic>
    </p:spTree>
    <p:extLst>
      <p:ext uri="{BB962C8B-B14F-4D97-AF65-F5344CB8AC3E}">
        <p14:creationId xmlns:p14="http://schemas.microsoft.com/office/powerpoint/2010/main" val="398109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Modelos de Diseño de Software</a:t>
            </a:r>
            <a:endParaRPr lang="es-ES" dirty="0"/>
          </a:p>
        </p:txBody>
      </p:sp>
      <p:sp>
        <p:nvSpPr>
          <p:cNvPr id="3" name="2 Marcador de contenido"/>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pPr>
              <a:buClrTx/>
            </a:pPr>
            <a:r>
              <a:rPr lang="es-ES" b="1" dirty="0">
                <a:solidFill>
                  <a:schemeClr val="tx1"/>
                </a:solidFill>
              </a:rPr>
              <a:t>Modelo de espiral</a:t>
            </a:r>
            <a:endParaRPr lang="es-ES" dirty="0">
              <a:solidFill>
                <a:schemeClr val="tx1"/>
              </a:solidFill>
            </a:endParaRPr>
          </a:p>
          <a:p>
            <a:endParaRPr lang="es-ES" dirty="0" smtClean="0"/>
          </a:p>
          <a:p>
            <a:endParaRPr lang="es-ES" dirty="0"/>
          </a:p>
        </p:txBody>
      </p:sp>
      <p:pic>
        <p:nvPicPr>
          <p:cNvPr id="4" name="3 Imagen" descr="http://4.bp.blogspot.com/-yuj15jO-pBg/UVkDK8GRsWI/AAAAAAAAAFY/CpFB4vp55x8/s1600/Imagen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69477"/>
            <a:ext cx="5290964" cy="3635787"/>
          </a:xfrm>
          <a:prstGeom prst="rect">
            <a:avLst/>
          </a:prstGeom>
          <a:noFill/>
          <a:ln>
            <a:noFill/>
          </a:ln>
        </p:spPr>
      </p:pic>
    </p:spTree>
    <p:extLst>
      <p:ext uri="{BB962C8B-B14F-4D97-AF65-F5344CB8AC3E}">
        <p14:creationId xmlns:p14="http://schemas.microsoft.com/office/powerpoint/2010/main" val="2919954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Modelos de Ciclo de Vida del Software</a:t>
            </a:r>
          </a:p>
        </p:txBody>
      </p:sp>
      <p:sp>
        <p:nvSpPr>
          <p:cNvPr id="3" name="2 Marcador de contenido"/>
          <p:cNvSpPr>
            <a:spLocks noGrp="1"/>
          </p:cNvSpPr>
          <p:nvPr>
            <p:ph idx="1"/>
          </p:nvPr>
        </p:nvSpPr>
        <p:spPr/>
        <p:txBody>
          <a:bodyPr/>
          <a:lstStyle/>
          <a:p>
            <a:r>
              <a:rPr lang="es-ES" dirty="0"/>
              <a:t>Modelo V</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99" y="2276872"/>
            <a:ext cx="7740001" cy="3664286"/>
          </a:xfrm>
          <a:prstGeom prst="rect">
            <a:avLst/>
          </a:prstGeom>
          <a:ln w="38100">
            <a:solidFill>
              <a:srgbClr val="92D050"/>
            </a:solidFill>
          </a:ln>
        </p:spPr>
      </p:pic>
    </p:spTree>
    <p:extLst>
      <p:ext uri="{BB962C8B-B14F-4D97-AF65-F5344CB8AC3E}">
        <p14:creationId xmlns:p14="http://schemas.microsoft.com/office/powerpoint/2010/main" val="380798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Técnicas y Herramientas en el proceso de desarrollo de Software</a:t>
            </a:r>
            <a:endParaRPr lang="es-ES" dirty="0"/>
          </a:p>
        </p:txBody>
      </p:sp>
      <p:sp>
        <p:nvSpPr>
          <p:cNvPr id="3" name="2 Marcador de contenido"/>
          <p:cNvSpPr>
            <a:spLocks noGrp="1"/>
          </p:cNvSpPr>
          <p:nvPr>
            <p:ph idx="1"/>
          </p:nvPr>
        </p:nvSpPr>
        <p:spPr>
          <a:xfrm>
            <a:off x="539552" y="1556792"/>
            <a:ext cx="8229600" cy="4876800"/>
          </a:xfrm>
        </p:spPr>
        <p:style>
          <a:lnRef idx="0">
            <a:schemeClr val="accent1"/>
          </a:lnRef>
          <a:fillRef idx="3">
            <a:schemeClr val="accent1"/>
          </a:fillRef>
          <a:effectRef idx="3">
            <a:schemeClr val="accent1"/>
          </a:effectRef>
          <a:fontRef idx="minor">
            <a:schemeClr val="lt1"/>
          </a:fontRef>
        </p:style>
        <p:txBody>
          <a:bodyPr>
            <a:normAutofit/>
          </a:bodyPr>
          <a:lstStyle/>
          <a:p>
            <a:pPr algn="just">
              <a:lnSpc>
                <a:spcPct val="115000"/>
              </a:lnSpc>
              <a:spcAft>
                <a:spcPts val="300"/>
              </a:spcAft>
              <a:buClrTx/>
              <a:buSzPts val="1000"/>
              <a:tabLst>
                <a:tab pos="457200" algn="l"/>
              </a:tabLst>
            </a:pPr>
            <a:r>
              <a:rPr lang="es-ES" sz="2000" dirty="0">
                <a:solidFill>
                  <a:srgbClr val="000000"/>
                </a:solidFill>
                <a:latin typeface="Arial"/>
                <a:ea typeface="Calibri"/>
                <a:cs typeface="Times New Roman"/>
              </a:rPr>
              <a:t>La recolección de datos es una técnicas y herramientas que pueden ser utilizadas por el analista para desarrollar los sistemas de información, los cuales pueden ser la entrevistas, la encuesta, el cuestionario, la observación, el diagrama de flujo y el diccionario de datos</a:t>
            </a:r>
            <a:r>
              <a:rPr lang="es-ES" sz="2000" dirty="0" smtClean="0">
                <a:solidFill>
                  <a:srgbClr val="000000"/>
                </a:solidFill>
                <a:latin typeface="Arial"/>
                <a:ea typeface="Calibri"/>
                <a:cs typeface="Times New Roman"/>
              </a:rPr>
              <a:t>.</a:t>
            </a:r>
          </a:p>
          <a:p>
            <a:pPr algn="just">
              <a:lnSpc>
                <a:spcPct val="115000"/>
              </a:lnSpc>
              <a:spcAft>
                <a:spcPts val="300"/>
              </a:spcAft>
              <a:buClrTx/>
              <a:buSzPts val="1000"/>
              <a:tabLst>
                <a:tab pos="457200" algn="l"/>
              </a:tabLst>
            </a:pPr>
            <a:endParaRPr lang="es-ES" sz="2000" dirty="0">
              <a:solidFill>
                <a:srgbClr val="000000"/>
              </a:solidFill>
              <a:latin typeface="Arial"/>
              <a:ea typeface="Calibri"/>
              <a:cs typeface="Times New Roman"/>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05064"/>
            <a:ext cx="2546343" cy="1782440"/>
          </a:xfrm>
          <a:prstGeom prst="rect">
            <a:avLst/>
          </a:prstGeom>
          <a:ln w="38100">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818" y="4005064"/>
            <a:ext cx="1956131" cy="2214488"/>
          </a:xfrm>
          <a:prstGeom prst="rect">
            <a:avLst/>
          </a:prstGeom>
          <a:ln w="38100">
            <a:solidFill>
              <a:schemeClr val="tx1"/>
            </a:solidFill>
          </a:ln>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256078"/>
            <a:ext cx="1809074" cy="2186192"/>
          </a:xfrm>
          <a:prstGeom prst="rect">
            <a:avLst/>
          </a:prstGeom>
          <a:ln w="38100">
            <a:solidFill>
              <a:schemeClr val="tx1"/>
            </a:solidFill>
          </a:ln>
        </p:spPr>
      </p:pic>
    </p:spTree>
    <p:extLst>
      <p:ext uri="{BB962C8B-B14F-4D97-AF65-F5344CB8AC3E}">
        <p14:creationId xmlns:p14="http://schemas.microsoft.com/office/powerpoint/2010/main" val="95671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Software</a:t>
            </a:r>
            <a:endParaRPr lang="es-ES" dirty="0"/>
          </a:p>
        </p:txBody>
      </p:sp>
      <p:sp>
        <p:nvSpPr>
          <p:cNvPr id="3" name="2 Marcador de contenido"/>
          <p:cNvSpPr>
            <a:spLocks noGrp="1"/>
          </p:cNvSpPr>
          <p:nvPr>
            <p:ph idx="1"/>
          </p:nvPr>
        </p:nvSpPr>
        <p:spPr>
          <a:xfrm>
            <a:off x="457200" y="1600200"/>
            <a:ext cx="7715200" cy="3052936"/>
          </a:xfrm>
        </p:spPr>
        <p:style>
          <a:lnRef idx="1">
            <a:schemeClr val="accent1"/>
          </a:lnRef>
          <a:fillRef idx="3">
            <a:schemeClr val="accent1"/>
          </a:fillRef>
          <a:effectRef idx="2">
            <a:schemeClr val="accent1"/>
          </a:effectRef>
          <a:fontRef idx="minor">
            <a:schemeClr val="lt1"/>
          </a:fontRef>
        </p:style>
        <p:txBody>
          <a:bodyPr>
            <a:normAutofit/>
          </a:bodyPr>
          <a:lstStyle/>
          <a:p>
            <a:r>
              <a:rPr lang="es-ES" sz="3200" dirty="0">
                <a:solidFill>
                  <a:srgbClr val="252525"/>
                </a:solidFill>
                <a:latin typeface="+mj-lt"/>
              </a:rPr>
              <a:t>Es el conjunto de los programas de cómputo, procedimientos, reglas, documentación y datos asociados, que forman parte de las operaciones de un sistema de </a:t>
            </a:r>
            <a:r>
              <a:rPr lang="es-ES" sz="3200" dirty="0" smtClean="0">
                <a:solidFill>
                  <a:srgbClr val="252525"/>
                </a:solidFill>
                <a:latin typeface="+mj-lt"/>
              </a:rPr>
              <a:t>computación.</a:t>
            </a:r>
            <a:endParaRPr lang="es-ES" sz="3200" dirty="0">
              <a:latin typeface="+mj-l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843046"/>
            <a:ext cx="3672408" cy="2754306"/>
          </a:xfrm>
          <a:prstGeom prst="rect">
            <a:avLst/>
          </a:prstGeom>
        </p:spPr>
      </p:pic>
    </p:spTree>
    <p:extLst>
      <p:ext uri="{BB962C8B-B14F-4D97-AF65-F5344CB8AC3E}">
        <p14:creationId xmlns:p14="http://schemas.microsoft.com/office/powerpoint/2010/main" val="277122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Técnicas y Herramientas en el proceso de desarrollo de Software</a:t>
            </a:r>
          </a:p>
        </p:txBody>
      </p:sp>
      <p:sp>
        <p:nvSpPr>
          <p:cNvPr id="3" name="2 Marcador de contenido"/>
          <p:cNvSpPr>
            <a:spLocks noGrp="1"/>
          </p:cNvSpPr>
          <p:nvPr>
            <p:ph idx="1"/>
          </p:nvPr>
        </p:nvSpPr>
        <p:spPr>
          <a:xfrm>
            <a:off x="539552" y="1628800"/>
            <a:ext cx="8229600" cy="4876800"/>
          </a:xfrm>
        </p:spPr>
        <p:style>
          <a:lnRef idx="0">
            <a:schemeClr val="accent1"/>
          </a:lnRef>
          <a:fillRef idx="3">
            <a:schemeClr val="accent1"/>
          </a:fillRef>
          <a:effectRef idx="3">
            <a:schemeClr val="accent1"/>
          </a:effectRef>
          <a:fontRef idx="minor">
            <a:schemeClr val="lt1"/>
          </a:fontRef>
        </p:style>
        <p:txBody>
          <a:bodyPr/>
          <a:lstStyle/>
          <a:p>
            <a:pPr>
              <a:buClrTx/>
            </a:pPr>
            <a:r>
              <a:rPr lang="es-ES" dirty="0">
                <a:solidFill>
                  <a:schemeClr val="tx1"/>
                </a:solidFill>
              </a:rPr>
              <a:t>El análisis de costo-beneficio es una técnica analítica que enumera y compara el costo neto de una intervención con los beneficios que surgen como consecuencia de aplicar dicha intervención. Para esta técnica, los costos y los beneficios de la intervención se expresan en unidades monetarias</a:t>
            </a:r>
            <a:r>
              <a:rPr lang="es-ES" dirty="0"/>
              <a:t>.</a:t>
            </a:r>
          </a:p>
          <a:p>
            <a:endParaRPr lang="es-ES"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694705"/>
            <a:ext cx="2685480" cy="2685480"/>
          </a:xfrm>
          <a:prstGeom prst="rect">
            <a:avLst/>
          </a:prstGeom>
          <a:ln w="38100">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694705"/>
            <a:ext cx="3504456" cy="2660791"/>
          </a:xfrm>
          <a:prstGeom prst="rect">
            <a:avLst/>
          </a:prstGeom>
          <a:ln w="38100">
            <a:solidFill>
              <a:schemeClr val="tx1"/>
            </a:solidFill>
          </a:ln>
        </p:spPr>
      </p:pic>
    </p:spTree>
    <p:extLst>
      <p:ext uri="{BB962C8B-B14F-4D97-AF65-F5344CB8AC3E}">
        <p14:creationId xmlns:p14="http://schemas.microsoft.com/office/powerpoint/2010/main" val="177465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5554960" cy="4349080"/>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r>
              <a:rPr lang="es-ES" dirty="0">
                <a:solidFill>
                  <a:schemeClr val="tx1"/>
                </a:solidFill>
              </a:rPr>
              <a:t>Existe al menos 20 herramientas libres para diseñar software totalmente libres.</a:t>
            </a:r>
          </a:p>
          <a:p>
            <a:r>
              <a:rPr lang="es-ES" dirty="0">
                <a:solidFill>
                  <a:schemeClr val="tx1"/>
                </a:solidFill>
              </a:rPr>
              <a:t>• Todas utilizan la notación UML</a:t>
            </a:r>
          </a:p>
          <a:p>
            <a:r>
              <a:rPr lang="es-ES" dirty="0">
                <a:solidFill>
                  <a:schemeClr val="tx1"/>
                </a:solidFill>
              </a:rPr>
              <a:t>• El nivel de avance entre una y otra es notable, casi todas ofrecen como funcionalidad:</a:t>
            </a:r>
          </a:p>
          <a:p>
            <a:r>
              <a:rPr lang="es-ES" dirty="0">
                <a:solidFill>
                  <a:schemeClr val="tx1"/>
                </a:solidFill>
              </a:rPr>
              <a:t>Diagramas de caso de uso.</a:t>
            </a:r>
          </a:p>
          <a:p>
            <a:r>
              <a:rPr lang="es-ES" dirty="0">
                <a:solidFill>
                  <a:schemeClr val="tx1"/>
                </a:solidFill>
              </a:rPr>
              <a:t>Diagramas de clases.</a:t>
            </a:r>
          </a:p>
          <a:p>
            <a:r>
              <a:rPr lang="es-ES" dirty="0">
                <a:solidFill>
                  <a:schemeClr val="tx1"/>
                </a:solidFill>
              </a:rPr>
              <a:t>Diagramas de secuencia.</a:t>
            </a:r>
          </a:p>
          <a:p>
            <a:r>
              <a:rPr lang="es-ES" dirty="0">
                <a:solidFill>
                  <a:schemeClr val="tx1"/>
                </a:solidFill>
              </a:rPr>
              <a:t>• Generación de código en java, </a:t>
            </a:r>
            <a:r>
              <a:rPr lang="es-ES" dirty="0" err="1">
                <a:solidFill>
                  <a:schemeClr val="tx1"/>
                </a:solidFill>
              </a:rPr>
              <a:t>c++</a:t>
            </a:r>
            <a:r>
              <a:rPr lang="es-ES" dirty="0">
                <a:solidFill>
                  <a:schemeClr val="tx1"/>
                </a:solidFill>
              </a:rPr>
              <a:t>, </a:t>
            </a:r>
            <a:r>
              <a:rPr lang="es-ES" dirty="0" err="1">
                <a:solidFill>
                  <a:schemeClr val="tx1"/>
                </a:solidFill>
              </a:rPr>
              <a:t>python</a:t>
            </a:r>
            <a:r>
              <a:rPr lang="es-ES" dirty="0">
                <a:solidFill>
                  <a:schemeClr val="tx1"/>
                </a:solidFill>
              </a:rPr>
              <a:t> y </a:t>
            </a:r>
            <a:r>
              <a:rPr lang="es-ES" dirty="0" err="1">
                <a:solidFill>
                  <a:schemeClr val="tx1"/>
                </a:solidFill>
              </a:rPr>
              <a:t>php</a:t>
            </a:r>
            <a:r>
              <a:rPr lang="es-ES" dirty="0">
                <a:solidFill>
                  <a:schemeClr val="tx1"/>
                </a:solidFill>
              </a:rPr>
              <a:t>.</a:t>
            </a:r>
          </a:p>
          <a:p>
            <a:r>
              <a:rPr lang="es-ES" dirty="0">
                <a:solidFill>
                  <a:schemeClr val="tx1"/>
                </a:solidFill>
              </a:rPr>
              <a:t>• Algunas entidad-relación (pero ninguna lo suficientemente avanzada)</a:t>
            </a:r>
          </a:p>
          <a:p>
            <a:r>
              <a:rPr lang="es-ES" dirty="0">
                <a:solidFill>
                  <a:schemeClr val="tx1"/>
                </a:solidFill>
              </a:rPr>
              <a:t>• Pocas herramientas permiten ingeniería reversa, y si lo hacen solo es de lenguajes tipo java o </a:t>
            </a:r>
            <a:r>
              <a:rPr lang="es-ES" dirty="0" err="1">
                <a:solidFill>
                  <a:schemeClr val="tx1"/>
                </a:solidFill>
              </a:rPr>
              <a:t>c++</a:t>
            </a:r>
            <a:r>
              <a:rPr lang="es-ES" dirty="0">
                <a:solidFill>
                  <a:schemeClr val="tx1"/>
                </a:solidFill>
              </a:rPr>
              <a:t>.</a:t>
            </a:r>
          </a:p>
        </p:txBody>
      </p:sp>
      <p:sp>
        <p:nvSpPr>
          <p:cNvPr id="4" name="1 Título"/>
          <p:cNvSpPr>
            <a:spLocks noGrp="1"/>
          </p:cNvSpPr>
          <p:nvPr>
            <p:ph type="title"/>
          </p:nvPr>
        </p:nvSpPr>
        <p:spPr/>
        <p:txBody>
          <a:bodyPr>
            <a:normAutofit fontScale="90000"/>
          </a:bodyPr>
          <a:lstStyle/>
          <a:p>
            <a:r>
              <a:rPr lang="es-ES" dirty="0" smtClean="0"/>
              <a:t>Técnicas y Herramientas en el proceso de desarrollo de Software</a:t>
            </a:r>
            <a:endParaRPr lang="es-ES" dirty="0"/>
          </a:p>
        </p:txBody>
      </p:sp>
      <p:pic>
        <p:nvPicPr>
          <p:cNvPr id="5" name="4 Imagen" descr="http://1.bp.blogspot.com/-8uq2qs40hOQ/UVkFlFZiuBI/AAAAAAAAAFw/y-30h84xf8E/s1600/image00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54259" y="2310342"/>
            <a:ext cx="3010535" cy="2380615"/>
          </a:xfrm>
          <a:prstGeom prst="rect">
            <a:avLst/>
          </a:prstGeom>
          <a:noFill/>
          <a:ln>
            <a:noFill/>
          </a:ln>
        </p:spPr>
      </p:pic>
    </p:spTree>
    <p:extLst>
      <p:ext uri="{BB962C8B-B14F-4D97-AF65-F5344CB8AC3E}">
        <p14:creationId xmlns:p14="http://schemas.microsoft.com/office/powerpoint/2010/main" val="58031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Paradigma de </a:t>
            </a:r>
            <a:r>
              <a:rPr lang="es-ES" dirty="0" smtClean="0"/>
              <a:t>Programación para la Construcción del Software </a:t>
            </a:r>
            <a:endParaRPr lang="es-ES" dirty="0"/>
          </a:p>
        </p:txBody>
      </p:sp>
      <p:sp>
        <p:nvSpPr>
          <p:cNvPr id="3" name="2 Marcador de contenido"/>
          <p:cNvSpPr>
            <a:spLocks noGrp="1"/>
          </p:cNvSpPr>
          <p:nvPr>
            <p:ph idx="1"/>
          </p:nvPr>
        </p:nvSpPr>
        <p:spPr>
          <a:xfrm>
            <a:off x="457200" y="1600200"/>
            <a:ext cx="5698976" cy="4133056"/>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endParaRPr lang="es-ES" dirty="0" smtClean="0">
              <a:solidFill>
                <a:schemeClr val="tx1"/>
              </a:solidFill>
            </a:endParaRPr>
          </a:p>
          <a:p>
            <a:pPr marL="0" indent="0">
              <a:buNone/>
            </a:pPr>
            <a:r>
              <a:rPr lang="es-ES" dirty="0" smtClean="0">
                <a:solidFill>
                  <a:schemeClr val="tx1"/>
                </a:solidFill>
              </a:rPr>
              <a:t>Representan </a:t>
            </a:r>
            <a:r>
              <a:rPr lang="es-ES" dirty="0">
                <a:solidFill>
                  <a:schemeClr val="tx1"/>
                </a:solidFill>
              </a:rPr>
              <a:t>un enfoque particular </a:t>
            </a:r>
            <a:r>
              <a:rPr lang="es-ES" dirty="0" smtClean="0">
                <a:solidFill>
                  <a:schemeClr val="tx1"/>
                </a:solidFill>
              </a:rPr>
              <a:t>o filosofía </a:t>
            </a:r>
            <a:r>
              <a:rPr lang="es-ES" dirty="0">
                <a:solidFill>
                  <a:schemeClr val="tx1"/>
                </a:solidFill>
              </a:rPr>
              <a:t>para la construcción del software</a:t>
            </a:r>
            <a:r>
              <a:rPr lang="es-ES" dirty="0" smtClean="0">
                <a:solidFill>
                  <a:schemeClr val="tx1"/>
                </a:solidFill>
              </a:rPr>
              <a:t>.</a:t>
            </a:r>
          </a:p>
          <a:p>
            <a:pPr marL="0" indent="0">
              <a:buNone/>
            </a:pPr>
            <a:endParaRPr lang="es-ES" dirty="0">
              <a:solidFill>
                <a:schemeClr val="tx1"/>
              </a:solidFill>
            </a:endParaRPr>
          </a:p>
          <a:p>
            <a:pPr lvl="0"/>
            <a:r>
              <a:rPr lang="es-ES" sz="2000" b="1" u="sng" dirty="0">
                <a:solidFill>
                  <a:schemeClr val="tx1"/>
                </a:solidFill>
              </a:rPr>
              <a:t>Paradigma de la programación estructurada o imperativa:</a:t>
            </a:r>
            <a:r>
              <a:rPr lang="es-ES" sz="2000" dirty="0">
                <a:solidFill>
                  <a:schemeClr val="tx1"/>
                </a:solidFill>
              </a:rPr>
              <a:t> Es el paradigma de programación que más se ha utilizado en el pasado. Muchos comenzamos a programar bajo este paradigma. Lo soportan lenguajes como </a:t>
            </a:r>
            <a:r>
              <a:rPr lang="es-ES" sz="2000" i="1" dirty="0">
                <a:solidFill>
                  <a:schemeClr val="tx1"/>
                </a:solidFill>
              </a:rPr>
              <a:t>‘C’, ’BASIC’</a:t>
            </a:r>
            <a:r>
              <a:rPr lang="es-ES" sz="2000" dirty="0">
                <a:solidFill>
                  <a:schemeClr val="tx1"/>
                </a:solidFill>
              </a:rPr>
              <a:t> o </a:t>
            </a:r>
            <a:r>
              <a:rPr lang="es-ES" sz="2000" i="1" dirty="0">
                <a:solidFill>
                  <a:schemeClr val="tx1"/>
                </a:solidFill>
              </a:rPr>
              <a:t>‘Pascal</a:t>
            </a:r>
            <a:r>
              <a:rPr lang="es-ES" sz="2000" i="1" dirty="0" smtClean="0">
                <a:solidFill>
                  <a:schemeClr val="tx1"/>
                </a:solidFill>
              </a:rPr>
              <a:t>’</a:t>
            </a:r>
            <a:r>
              <a:rPr lang="es-ES" sz="2000" dirty="0" smtClean="0">
                <a:solidFill>
                  <a:schemeClr val="tx1"/>
                </a:solidFill>
              </a:rPr>
              <a:t>.</a:t>
            </a:r>
          </a:p>
          <a:p>
            <a:pPr lvl="0"/>
            <a:endParaRPr lang="es-ES" sz="2000" dirty="0">
              <a:solidFill>
                <a:schemeClr val="tx1"/>
              </a:solidFill>
            </a:endParaRPr>
          </a:p>
          <a:p>
            <a:pPr lvl="0"/>
            <a:endParaRPr lang="es-ES" sz="2000"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113" y="4093738"/>
            <a:ext cx="1728192" cy="1728192"/>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7043" y="1772816"/>
            <a:ext cx="1728192" cy="1631414"/>
          </a:xfrm>
          <a:prstGeom prst="rect">
            <a:avLst/>
          </a:prstGeom>
        </p:spPr>
      </p:pic>
    </p:spTree>
    <p:extLst>
      <p:ext uri="{BB962C8B-B14F-4D97-AF65-F5344CB8AC3E}">
        <p14:creationId xmlns:p14="http://schemas.microsoft.com/office/powerpoint/2010/main" val="4019310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Paradigma de Programación </a:t>
            </a:r>
          </a:p>
        </p:txBody>
      </p:sp>
      <p:sp>
        <p:nvSpPr>
          <p:cNvPr id="3" name="2 Marcador de contenido"/>
          <p:cNvSpPr>
            <a:spLocks noGrp="1"/>
          </p:cNvSpPr>
          <p:nvPr>
            <p:ph idx="1"/>
          </p:nvPr>
        </p:nvSpPr>
        <p:spPr>
          <a:xfrm>
            <a:off x="457200" y="1600200"/>
            <a:ext cx="5482952" cy="4565104"/>
          </a:xfrm>
        </p:spPr>
        <p:style>
          <a:lnRef idx="0">
            <a:schemeClr val="accent1"/>
          </a:lnRef>
          <a:fillRef idx="3">
            <a:schemeClr val="accent1"/>
          </a:fillRef>
          <a:effectRef idx="3">
            <a:schemeClr val="accent1"/>
          </a:effectRef>
          <a:fontRef idx="minor">
            <a:schemeClr val="lt1"/>
          </a:fontRef>
        </p:style>
        <p:txBody>
          <a:bodyPr>
            <a:normAutofit fontScale="92500"/>
          </a:bodyPr>
          <a:lstStyle/>
          <a:p>
            <a:r>
              <a:rPr lang="es-ES" b="1" u="sng" dirty="0">
                <a:solidFill>
                  <a:schemeClr val="tx1"/>
                </a:solidFill>
              </a:rPr>
              <a:t>Paradigma de la programación funcional:</a:t>
            </a:r>
            <a:r>
              <a:rPr lang="es-ES" dirty="0">
                <a:solidFill>
                  <a:schemeClr val="tx1"/>
                </a:solidFill>
              </a:rPr>
              <a:t> Paradigma de programación basada en la utilización de funciones aritméticas que no manejan datos mutables o estados. Este paradigma lo soportan lenguajes como </a:t>
            </a:r>
            <a:r>
              <a:rPr lang="es-ES" i="1" dirty="0">
                <a:solidFill>
                  <a:schemeClr val="tx1"/>
                </a:solidFill>
              </a:rPr>
              <a:t>‘Haskell’</a:t>
            </a:r>
            <a:r>
              <a:rPr lang="es-ES" dirty="0">
                <a:solidFill>
                  <a:schemeClr val="tx1"/>
                </a:solidFill>
              </a:rPr>
              <a:t> y</a:t>
            </a:r>
            <a:r>
              <a:rPr lang="es-ES" i="1" dirty="0">
                <a:solidFill>
                  <a:schemeClr val="tx1"/>
                </a:solidFill>
              </a:rPr>
              <a:t>‘Lisp</a:t>
            </a:r>
            <a:r>
              <a:rPr lang="es-ES" i="1" dirty="0" smtClean="0">
                <a:solidFill>
                  <a:schemeClr val="tx1"/>
                </a:solidFill>
              </a:rPr>
              <a:t>’</a:t>
            </a:r>
            <a:r>
              <a:rPr lang="es-ES" dirty="0" smtClean="0">
                <a:solidFill>
                  <a:schemeClr val="tx1"/>
                </a:solidFill>
              </a:rPr>
              <a:t>.</a:t>
            </a:r>
          </a:p>
          <a:p>
            <a:endParaRPr lang="es-ES" dirty="0">
              <a:solidFill>
                <a:schemeClr val="tx1"/>
              </a:solidFill>
            </a:endParaRPr>
          </a:p>
          <a:p>
            <a:pPr lvl="0"/>
            <a:r>
              <a:rPr lang="es-ES" b="1" u="sng" dirty="0">
                <a:solidFill>
                  <a:schemeClr val="tx1"/>
                </a:solidFill>
              </a:rPr>
              <a:t>Paradigma de la programación Lógica:</a:t>
            </a:r>
            <a:r>
              <a:rPr lang="es-ES" dirty="0">
                <a:solidFill>
                  <a:schemeClr val="tx1"/>
                </a:solidFill>
              </a:rPr>
              <a:t> Es un paradigma de programación que se basa en el concepto de función. Es un paradigma muy orientado a las matemáticas. Este paradigma lo soportan lenguajes como </a:t>
            </a:r>
            <a:r>
              <a:rPr lang="es-ES" i="1" dirty="0">
                <a:solidFill>
                  <a:schemeClr val="tx1"/>
                </a:solidFill>
              </a:rPr>
              <a:t>‘Prolog’</a:t>
            </a:r>
            <a:r>
              <a:rPr lang="es-ES" dirty="0">
                <a:solidFill>
                  <a:schemeClr val="tx1"/>
                </a:solidFill>
              </a:rPr>
              <a:t>.</a:t>
            </a:r>
          </a:p>
          <a:p>
            <a:endParaRPr lang="es-ES"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687" y="1916832"/>
            <a:ext cx="3080749" cy="3313761"/>
          </a:xfrm>
          <a:prstGeom prst="rect">
            <a:avLst/>
          </a:prstGeom>
          <a:solidFill>
            <a:srgbClr val="92D050"/>
          </a:solidFill>
          <a:ln w="38100">
            <a:solidFill>
              <a:srgbClr val="92D050"/>
            </a:solidFill>
          </a:ln>
        </p:spPr>
      </p:pic>
    </p:spTree>
    <p:extLst>
      <p:ext uri="{BB962C8B-B14F-4D97-AF65-F5344CB8AC3E}">
        <p14:creationId xmlns:p14="http://schemas.microsoft.com/office/powerpoint/2010/main" val="2948343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Paradigma de Programación </a:t>
            </a:r>
          </a:p>
        </p:txBody>
      </p:sp>
      <p:sp>
        <p:nvSpPr>
          <p:cNvPr id="3" name="2 Marcador de contenido"/>
          <p:cNvSpPr>
            <a:spLocks noGrp="1"/>
          </p:cNvSpPr>
          <p:nvPr>
            <p:ph idx="1"/>
          </p:nvPr>
        </p:nvSpPr>
        <p:spPr>
          <a:xfrm>
            <a:off x="179512" y="1700808"/>
            <a:ext cx="5112568" cy="4133056"/>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lvl="0"/>
            <a:r>
              <a:rPr lang="es-ES" b="1" u="sng" dirty="0">
                <a:solidFill>
                  <a:schemeClr val="tx1"/>
                </a:solidFill>
              </a:rPr>
              <a:t>Paradigma de la Programación Orientada a Objetos (POO):</a:t>
            </a:r>
            <a:r>
              <a:rPr lang="es-ES" dirty="0">
                <a:solidFill>
                  <a:schemeClr val="tx1"/>
                </a:solidFill>
              </a:rPr>
              <a:t> Es quizás el paradigma de programación más utilizado y el que mas éxito tiene a día de hoy. Gracias a que es un paradigma que se acerca al mundo real y nos permite aumentar la comprensibilidad de los problemas. Este paradigma de programación lo soportan lenguajes como </a:t>
            </a:r>
            <a:r>
              <a:rPr lang="es-ES" i="1" dirty="0">
                <a:solidFill>
                  <a:schemeClr val="tx1"/>
                </a:solidFill>
              </a:rPr>
              <a:t>‘C++’, ‘Java’</a:t>
            </a:r>
            <a:r>
              <a:rPr lang="es-ES" dirty="0">
                <a:solidFill>
                  <a:schemeClr val="tx1"/>
                </a:solidFill>
              </a:rPr>
              <a:t> y </a:t>
            </a:r>
            <a:r>
              <a:rPr lang="es-ES" i="1" dirty="0">
                <a:solidFill>
                  <a:schemeClr val="tx1"/>
                </a:solidFill>
              </a:rPr>
              <a:t>‘C#’</a:t>
            </a:r>
            <a:r>
              <a:rPr lang="es-ES" dirty="0">
                <a:solidFill>
                  <a:schemeClr val="tx1"/>
                </a:solidFill>
              </a:rPr>
              <a:t>.</a:t>
            </a:r>
          </a:p>
          <a:p>
            <a:endParaRPr lang="es-ES" dirty="0" smtClean="0">
              <a:solidFill>
                <a:schemeClr val="tx1"/>
              </a:solidFill>
            </a:endParaRPr>
          </a:p>
          <a:p>
            <a:pPr lvl="0"/>
            <a:r>
              <a:rPr lang="es-ES" b="1" u="sng" dirty="0">
                <a:solidFill>
                  <a:schemeClr val="tx1"/>
                </a:solidFill>
              </a:rPr>
              <a:t>Paradigma de la programación orientada a Aspectos:</a:t>
            </a:r>
            <a:r>
              <a:rPr lang="es-ES" dirty="0">
                <a:solidFill>
                  <a:schemeClr val="tx1"/>
                </a:solidFill>
              </a:rPr>
              <a:t> Este es un paradigma de programación relativamente nuevo, que incluye como característica el concepto de “Aspecto” que pretende dar una determinada funcionalidad al sistema; separando esta funcionalidad del sistemas, con el fin de aumentar la modularidad. Este nuevo paradigma de programación lo soporta el lenguaje de programación </a:t>
            </a:r>
            <a:r>
              <a:rPr lang="es-ES" i="1" dirty="0">
                <a:solidFill>
                  <a:schemeClr val="tx1"/>
                </a:solidFill>
              </a:rPr>
              <a:t>‘</a:t>
            </a:r>
            <a:r>
              <a:rPr lang="es-ES" i="1" dirty="0" err="1">
                <a:solidFill>
                  <a:schemeClr val="tx1"/>
                </a:solidFill>
              </a:rPr>
              <a:t>AspectJ</a:t>
            </a:r>
            <a:r>
              <a:rPr lang="es-ES" i="1" dirty="0">
                <a:solidFill>
                  <a:schemeClr val="tx1"/>
                </a:solidFill>
              </a:rPr>
              <a:t>’</a:t>
            </a:r>
            <a:r>
              <a:rPr lang="es-ES" dirty="0">
                <a:solidFill>
                  <a:schemeClr val="tx1"/>
                </a:solidFill>
              </a:rPr>
              <a:t>.</a:t>
            </a:r>
          </a:p>
          <a:p>
            <a:endParaRPr lang="es-ES" dirty="0">
              <a:solidFill>
                <a:schemeClr val="tx1"/>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420888"/>
            <a:ext cx="3600400" cy="2390750"/>
          </a:xfrm>
          <a:prstGeom prst="rect">
            <a:avLst/>
          </a:prstGeom>
          <a:ln w="57150">
            <a:solidFill>
              <a:schemeClr val="accent1"/>
            </a:solidFill>
          </a:ln>
        </p:spPr>
      </p:pic>
    </p:spTree>
    <p:extLst>
      <p:ext uri="{BB962C8B-B14F-4D97-AF65-F5344CB8AC3E}">
        <p14:creationId xmlns:p14="http://schemas.microsoft.com/office/powerpoint/2010/main" val="202342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Cualidades del Software</a:t>
            </a:r>
            <a:endParaRPr lang="es-ES" dirty="0"/>
          </a:p>
        </p:txBody>
      </p:sp>
      <p:sp>
        <p:nvSpPr>
          <p:cNvPr id="3" name="2 Marcador de contenido"/>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pPr>
              <a:buClr>
                <a:schemeClr val="bg1"/>
              </a:buClr>
            </a:pPr>
            <a:r>
              <a:rPr lang="es-ES" sz="2800" dirty="0" smtClean="0"/>
              <a:t>Correctitud</a:t>
            </a:r>
          </a:p>
          <a:p>
            <a:pPr>
              <a:buClr>
                <a:schemeClr val="bg1"/>
              </a:buClr>
            </a:pPr>
            <a:r>
              <a:rPr lang="es-ES" sz="2800" dirty="0" smtClean="0"/>
              <a:t>Confiabilidad</a:t>
            </a:r>
          </a:p>
          <a:p>
            <a:pPr>
              <a:buClr>
                <a:schemeClr val="bg1"/>
              </a:buClr>
            </a:pPr>
            <a:r>
              <a:rPr lang="es-ES" sz="2800" dirty="0" smtClean="0"/>
              <a:t>Robustez</a:t>
            </a:r>
          </a:p>
          <a:p>
            <a:pPr>
              <a:buClr>
                <a:schemeClr val="bg1"/>
              </a:buClr>
            </a:pPr>
            <a:r>
              <a:rPr lang="es-ES" sz="2800" dirty="0" smtClean="0"/>
              <a:t>Performance</a:t>
            </a:r>
          </a:p>
          <a:p>
            <a:pPr>
              <a:buClr>
                <a:schemeClr val="bg1"/>
              </a:buClr>
            </a:pPr>
            <a:r>
              <a:rPr lang="es-ES" sz="2800" dirty="0" smtClean="0"/>
              <a:t>Amigabilidad</a:t>
            </a:r>
          </a:p>
          <a:p>
            <a:pPr>
              <a:buClr>
                <a:schemeClr val="bg1"/>
              </a:buClr>
            </a:pPr>
            <a:r>
              <a:rPr lang="es-ES" sz="2800" dirty="0" smtClean="0"/>
              <a:t>Verificabilidad</a:t>
            </a:r>
          </a:p>
          <a:p>
            <a:pPr>
              <a:buClr>
                <a:schemeClr val="bg1"/>
              </a:buClr>
            </a:pPr>
            <a:r>
              <a:rPr lang="es-ES" sz="2800" dirty="0" smtClean="0"/>
              <a:t>Mantenibilidad</a:t>
            </a:r>
          </a:p>
          <a:p>
            <a:pPr>
              <a:buClr>
                <a:schemeClr val="bg1"/>
              </a:buClr>
            </a:pPr>
            <a:r>
              <a:rPr lang="es-ES" sz="2800" dirty="0" smtClean="0"/>
              <a:t>Reusabilidad</a:t>
            </a:r>
          </a:p>
          <a:p>
            <a:pPr>
              <a:buClr>
                <a:schemeClr val="bg1"/>
              </a:buClr>
            </a:pPr>
            <a:r>
              <a:rPr lang="es-ES" sz="2800" dirty="0" smtClean="0"/>
              <a:t>Portabilidad</a:t>
            </a:r>
          </a:p>
          <a:p>
            <a:pPr>
              <a:buClr>
                <a:schemeClr val="bg1"/>
              </a:buClr>
            </a:pPr>
            <a:r>
              <a:rPr lang="es-ES" sz="2800" dirty="0" smtClean="0"/>
              <a:t>Comprensibilidad</a:t>
            </a:r>
          </a:p>
          <a:p>
            <a:pPr>
              <a:buClr>
                <a:schemeClr val="bg1"/>
              </a:buClr>
            </a:pPr>
            <a:r>
              <a:rPr lang="es-ES" sz="2800" dirty="0" smtClean="0"/>
              <a:t>Interoperabilidad</a:t>
            </a:r>
          </a:p>
          <a:p>
            <a:pPr>
              <a:buClr>
                <a:schemeClr val="bg1"/>
              </a:buClr>
            </a:pPr>
            <a:r>
              <a:rPr lang="es-ES" sz="2800" dirty="0" smtClean="0"/>
              <a:t>Productividad</a:t>
            </a:r>
          </a:p>
          <a:p>
            <a:pPr>
              <a:buClr>
                <a:schemeClr val="bg1"/>
              </a:buClr>
            </a:pPr>
            <a:r>
              <a:rPr lang="es-ES" sz="2800" dirty="0" smtClean="0"/>
              <a:t>Oportunidad</a:t>
            </a:r>
          </a:p>
          <a:p>
            <a:pPr>
              <a:buClr>
                <a:schemeClr val="bg1"/>
              </a:buClr>
            </a:pPr>
            <a:r>
              <a:rPr lang="es-ES" sz="2800" dirty="0" smtClean="0"/>
              <a:t>Visibilidad</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988840"/>
            <a:ext cx="4532139" cy="3949167"/>
          </a:xfrm>
          <a:prstGeom prst="rect">
            <a:avLst/>
          </a:prstGeom>
        </p:spPr>
      </p:pic>
    </p:spTree>
    <p:extLst>
      <p:ext uri="{BB962C8B-B14F-4D97-AF65-F5344CB8AC3E}">
        <p14:creationId xmlns:p14="http://schemas.microsoft.com/office/powerpoint/2010/main" val="19758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060848"/>
            <a:ext cx="2987824" cy="1286165"/>
          </a:xfrm>
          <a:prstGeom prst="rect">
            <a:avLst/>
          </a:prstGeom>
          <a:ln w="38100">
            <a:solidFill>
              <a:srgbClr val="92D050"/>
            </a:solidFill>
          </a:ln>
        </p:spPr>
      </p:pic>
      <p:sp>
        <p:nvSpPr>
          <p:cNvPr id="2" name="1 Título"/>
          <p:cNvSpPr>
            <a:spLocks noGrp="1"/>
          </p:cNvSpPr>
          <p:nvPr>
            <p:ph type="title"/>
          </p:nvPr>
        </p:nvSpPr>
        <p:spPr/>
        <p:txBody>
          <a:bodyPr/>
          <a:lstStyle/>
          <a:p>
            <a:r>
              <a:rPr lang="es-ES" dirty="0" smtClean="0"/>
              <a:t>Factores de Calidad del Software</a:t>
            </a:r>
            <a:endParaRPr lang="es-ES"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141" y="3645024"/>
            <a:ext cx="2894951" cy="2796523"/>
          </a:xfrm>
          <a:prstGeom prst="rect">
            <a:avLst/>
          </a:prstGeom>
          <a:ln w="38100">
            <a:solidFill>
              <a:srgbClr val="92D050"/>
            </a:solidFill>
          </a:ln>
        </p:spPr>
      </p:pic>
      <p:sp>
        <p:nvSpPr>
          <p:cNvPr id="3" name="2 Marcador de contenido"/>
          <p:cNvSpPr>
            <a:spLocks noGrp="1"/>
          </p:cNvSpPr>
          <p:nvPr>
            <p:ph idx="1"/>
          </p:nvPr>
        </p:nvSpPr>
        <p:spPr>
          <a:xfrm>
            <a:off x="539552" y="1412776"/>
            <a:ext cx="6264696" cy="5064224"/>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buClrTx/>
            </a:pPr>
            <a:r>
              <a:rPr lang="es-ES" dirty="0">
                <a:solidFill>
                  <a:schemeClr val="tx1"/>
                </a:solidFill>
              </a:rPr>
              <a:t>Actualmente, la calidad del </a:t>
            </a:r>
            <a:r>
              <a:rPr lang="es-ES" dirty="0" smtClean="0">
                <a:solidFill>
                  <a:schemeClr val="tx1"/>
                </a:solidFill>
              </a:rPr>
              <a:t>Software </a:t>
            </a:r>
            <a:r>
              <a:rPr lang="es-ES" dirty="0">
                <a:solidFill>
                  <a:schemeClr val="tx1"/>
                </a:solidFill>
              </a:rPr>
              <a:t>debe tenerse en cuenta a dos niveles</a:t>
            </a:r>
            <a:r>
              <a:rPr lang="es-ES" dirty="0" smtClean="0">
                <a:solidFill>
                  <a:schemeClr val="tx1"/>
                </a:solidFill>
              </a:rPr>
              <a:t>:</a:t>
            </a:r>
          </a:p>
          <a:p>
            <a:pPr>
              <a:buClr>
                <a:schemeClr val="bg1"/>
              </a:buClr>
            </a:pPr>
            <a:endParaRPr lang="es-ES" dirty="0">
              <a:solidFill>
                <a:schemeClr val="tx1"/>
              </a:solidFill>
            </a:endParaRPr>
          </a:p>
          <a:p>
            <a:pPr>
              <a:buClrTx/>
            </a:pPr>
            <a:r>
              <a:rPr lang="es-ES" b="1" u="sng" dirty="0">
                <a:solidFill>
                  <a:schemeClr val="tx1"/>
                </a:solidFill>
              </a:rPr>
              <a:t>A nivel de empresa</a:t>
            </a:r>
            <a:r>
              <a:rPr lang="es-ES" dirty="0">
                <a:solidFill>
                  <a:schemeClr val="tx1"/>
                </a:solidFill>
              </a:rPr>
              <a:t>: para conseguir software de calidad, las organizaciones deben tener una estructura organizativa apropiada para fomentar el trabajo por la calidad de todas las personas y departamentos de la empresa, además de fomentar procesos específicos para asegurar la calidad</a:t>
            </a:r>
            <a:r>
              <a:rPr lang="es-ES" dirty="0" smtClean="0">
                <a:solidFill>
                  <a:schemeClr val="tx1"/>
                </a:solidFill>
              </a:rPr>
              <a:t>.</a:t>
            </a:r>
          </a:p>
          <a:p>
            <a:pPr>
              <a:buClr>
                <a:schemeClr val="bg1"/>
              </a:buClr>
            </a:pPr>
            <a:endParaRPr lang="es-ES" dirty="0">
              <a:solidFill>
                <a:schemeClr val="tx1"/>
              </a:solidFill>
            </a:endParaRPr>
          </a:p>
          <a:p>
            <a:pPr>
              <a:buClrTx/>
            </a:pPr>
            <a:r>
              <a:rPr lang="es-ES" b="1" u="sng" dirty="0">
                <a:solidFill>
                  <a:schemeClr val="tx1"/>
                </a:solidFill>
              </a:rPr>
              <a:t>A nivel de proyecto</a:t>
            </a:r>
            <a:r>
              <a:rPr lang="es-ES" dirty="0">
                <a:solidFill>
                  <a:schemeClr val="tx1"/>
                </a:solidFill>
              </a:rPr>
              <a:t>: se trata de llevar a la práctica en las actividades cotidianas las disposiciones fijadas en el sistema de calidad. Se aplica durante todo el proceso de ingeniería del software, es decir, en Análisis, Diseño, Codificación y Prueba.</a:t>
            </a:r>
          </a:p>
        </p:txBody>
      </p:sp>
    </p:spTree>
    <p:extLst>
      <p:ext uri="{BB962C8B-B14F-4D97-AF65-F5344CB8AC3E}">
        <p14:creationId xmlns:p14="http://schemas.microsoft.com/office/powerpoint/2010/main" val="35629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Factores de Calidad del Software</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225" y="1628800"/>
            <a:ext cx="2879736" cy="2159802"/>
          </a:xfrm>
          <a:prstGeom prst="rect">
            <a:avLst/>
          </a:prstGeom>
          <a:ln w="38100">
            <a:solidFill>
              <a:schemeClr val="accent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669046"/>
            <a:ext cx="3036817" cy="2649243"/>
          </a:xfrm>
          <a:prstGeom prst="rect">
            <a:avLst/>
          </a:prstGeom>
          <a:ln w="38100">
            <a:solidFill>
              <a:srgbClr val="92D050"/>
            </a:solidFill>
          </a:ln>
        </p:spPr>
      </p:pic>
      <p:sp>
        <p:nvSpPr>
          <p:cNvPr id="3" name="2 Marcador de contenido"/>
          <p:cNvSpPr>
            <a:spLocks noGrp="1"/>
          </p:cNvSpPr>
          <p:nvPr>
            <p:ph idx="1"/>
          </p:nvPr>
        </p:nvSpPr>
        <p:spPr>
          <a:xfrm>
            <a:off x="395536" y="1556792"/>
            <a:ext cx="6264696" cy="4876800"/>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marL="0" indent="0">
              <a:buNone/>
            </a:pPr>
            <a:r>
              <a:rPr lang="es-ES" sz="2000" b="1" dirty="0">
                <a:solidFill>
                  <a:schemeClr val="tx1"/>
                </a:solidFill>
              </a:rPr>
              <a:t>Calidad del software a nivel de empresa</a:t>
            </a:r>
          </a:p>
          <a:p>
            <a:pPr marL="0" indent="0">
              <a:buNone/>
            </a:pPr>
            <a:r>
              <a:rPr lang="es-ES" sz="2000" dirty="0" smtClean="0">
                <a:solidFill>
                  <a:schemeClr val="tx1"/>
                </a:solidFill>
              </a:rPr>
              <a:t> La </a:t>
            </a:r>
            <a:r>
              <a:rPr lang="es-ES" sz="2000" dirty="0">
                <a:solidFill>
                  <a:schemeClr val="tx1"/>
                </a:solidFill>
              </a:rPr>
              <a:t>calidad del software a nivel de empresa se refiere a las acciones que se </a:t>
            </a:r>
            <a:r>
              <a:rPr lang="es-ES" sz="2000" dirty="0" smtClean="0">
                <a:solidFill>
                  <a:schemeClr val="tx1"/>
                </a:solidFill>
              </a:rPr>
              <a:t>toman  </a:t>
            </a:r>
            <a:r>
              <a:rPr lang="es-ES" sz="2000" dirty="0" smtClean="0">
                <a:solidFill>
                  <a:schemeClr val="tx1"/>
                </a:solidFill>
              </a:rPr>
              <a:t>de </a:t>
            </a:r>
            <a:r>
              <a:rPr lang="es-ES" sz="2000" dirty="0">
                <a:solidFill>
                  <a:schemeClr val="tx1"/>
                </a:solidFill>
              </a:rPr>
              <a:t>forma común para asegurar que se desarrolla software de calidad en todos los proyectos. Se divide en dos tipos de procesos</a:t>
            </a:r>
            <a:r>
              <a:rPr lang="es-ES" sz="2000" dirty="0" smtClean="0">
                <a:solidFill>
                  <a:schemeClr val="tx1"/>
                </a:solidFill>
              </a:rPr>
              <a:t>:</a:t>
            </a:r>
          </a:p>
          <a:p>
            <a:pPr marL="0" indent="0">
              <a:buNone/>
            </a:pPr>
            <a:endParaRPr lang="es-ES" sz="2000" dirty="0">
              <a:solidFill>
                <a:schemeClr val="tx1"/>
              </a:solidFill>
            </a:endParaRPr>
          </a:p>
          <a:p>
            <a:pPr>
              <a:buClrTx/>
            </a:pPr>
            <a:r>
              <a:rPr lang="es-ES" sz="2000" b="1" dirty="0">
                <a:solidFill>
                  <a:schemeClr val="tx1"/>
                </a:solidFill>
              </a:rPr>
              <a:t>Gestión de la Calidad del SW</a:t>
            </a:r>
            <a:r>
              <a:rPr lang="es-ES" sz="2000" dirty="0">
                <a:solidFill>
                  <a:schemeClr val="tx1"/>
                </a:solidFill>
              </a:rPr>
              <a:t>: aspecto de la función general de la gestión que determina y aplica la política de calidad (objetivos y directrices generales de calidad de una empresa). Incluye planificación estratégica, asignación de recursos, etc.</a:t>
            </a:r>
          </a:p>
          <a:p>
            <a:pPr>
              <a:buClrTx/>
            </a:pPr>
            <a:r>
              <a:rPr lang="es-ES" sz="2000" b="1" dirty="0">
                <a:solidFill>
                  <a:schemeClr val="tx1"/>
                </a:solidFill>
              </a:rPr>
              <a:t>Aseguramiento o garantía de la Calidad del SW</a:t>
            </a:r>
            <a:r>
              <a:rPr lang="es-ES" sz="2000" dirty="0">
                <a:solidFill>
                  <a:schemeClr val="tx1"/>
                </a:solidFill>
              </a:rPr>
              <a:t>: conjunto de actividades planificadas y sistemáticas necesarias para aportar la confianza en que el producto satisfará los requisitos dados de calidad. Incluye evaluaciones, auditorías, revisiones, etc.</a:t>
            </a:r>
          </a:p>
        </p:txBody>
      </p:sp>
    </p:spTree>
    <p:extLst>
      <p:ext uri="{BB962C8B-B14F-4D97-AF65-F5344CB8AC3E}">
        <p14:creationId xmlns:p14="http://schemas.microsoft.com/office/powerpoint/2010/main" val="195110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Ingeniería del Software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604" y="4495313"/>
            <a:ext cx="2718514" cy="2045357"/>
          </a:xfrm>
          <a:prstGeom prst="rect">
            <a:avLst/>
          </a:prstGeom>
          <a:ln w="76200">
            <a:solidFill>
              <a:srgbClr val="92D050"/>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564651"/>
            <a:ext cx="4051600" cy="2902491"/>
          </a:xfrm>
          <a:prstGeom prst="rect">
            <a:avLst/>
          </a:prstGeom>
          <a:ln w="38100">
            <a:solidFill>
              <a:srgbClr val="92D050"/>
            </a:solidFill>
          </a:ln>
        </p:spPr>
      </p:pic>
      <p:sp>
        <p:nvSpPr>
          <p:cNvPr id="3" name="2 Marcador de contenido"/>
          <p:cNvSpPr>
            <a:spLocks noGrp="1"/>
          </p:cNvSpPr>
          <p:nvPr>
            <p:ph idx="1"/>
          </p:nvPr>
        </p:nvSpPr>
        <p:spPr>
          <a:xfrm>
            <a:off x="179512" y="1564651"/>
            <a:ext cx="5976664" cy="4976019"/>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pPr marL="0" indent="0">
              <a:buNone/>
            </a:pPr>
            <a:endParaRPr lang="es-ES" dirty="0" smtClean="0">
              <a:solidFill>
                <a:schemeClr val="tx1"/>
              </a:solidFill>
            </a:endParaRPr>
          </a:p>
          <a:p>
            <a:pPr marL="0" indent="0">
              <a:buNone/>
            </a:pPr>
            <a:r>
              <a:rPr lang="es-ES" dirty="0" smtClean="0">
                <a:solidFill>
                  <a:schemeClr val="tx1"/>
                </a:solidFill>
              </a:rPr>
              <a:t>La</a:t>
            </a:r>
            <a:r>
              <a:rPr lang="es-ES" dirty="0">
                <a:solidFill>
                  <a:schemeClr val="tx1"/>
                </a:solidFill>
              </a:rPr>
              <a:t> ingeniería de software es una disciplina formada por un conjunto de métodos, herramientas y técnicas que se utilizan en el desarrollo de los programas </a:t>
            </a:r>
            <a:r>
              <a:rPr lang="es-ES" dirty="0" smtClean="0">
                <a:solidFill>
                  <a:schemeClr val="tx1"/>
                </a:solidFill>
              </a:rPr>
              <a:t>informáticos</a:t>
            </a:r>
          </a:p>
          <a:p>
            <a:pPr marL="0" indent="0">
              <a:buNone/>
            </a:pPr>
            <a:endParaRPr lang="es-ES" b="1" dirty="0" smtClean="0">
              <a:solidFill>
                <a:schemeClr val="tx1"/>
              </a:solidFill>
            </a:endParaRPr>
          </a:p>
          <a:p>
            <a:pPr marL="0" indent="0">
              <a:buNone/>
            </a:pPr>
            <a:r>
              <a:rPr lang="es-ES" b="1" dirty="0" smtClean="0">
                <a:solidFill>
                  <a:schemeClr val="tx1"/>
                </a:solidFill>
              </a:rPr>
              <a:t>Sus elementos son</a:t>
            </a:r>
            <a:r>
              <a:rPr lang="es-ES" b="1" dirty="0">
                <a:solidFill>
                  <a:schemeClr val="tx1"/>
                </a:solidFill>
              </a:rPr>
              <a:t>:</a:t>
            </a:r>
            <a:endParaRPr lang="es-ES" dirty="0">
              <a:solidFill>
                <a:schemeClr val="tx1"/>
              </a:solidFill>
            </a:endParaRPr>
          </a:p>
          <a:p>
            <a:pPr marL="0" lvl="0" indent="0">
              <a:buNone/>
            </a:pPr>
            <a:r>
              <a:rPr lang="es-ES" u="sng" dirty="0">
                <a:solidFill>
                  <a:schemeClr val="tx1"/>
                </a:solidFill>
              </a:rPr>
              <a:t>Herramientas</a:t>
            </a:r>
            <a:r>
              <a:rPr lang="es-ES" dirty="0">
                <a:solidFill>
                  <a:schemeClr val="tx1"/>
                </a:solidFill>
              </a:rPr>
              <a:t>: Programas que mecanizan los métodos y las técnicas.</a:t>
            </a:r>
          </a:p>
          <a:p>
            <a:pPr marL="0" lvl="0" indent="0">
              <a:buNone/>
            </a:pPr>
            <a:r>
              <a:rPr lang="es-ES" u="sng" dirty="0">
                <a:solidFill>
                  <a:schemeClr val="tx1"/>
                </a:solidFill>
              </a:rPr>
              <a:t>Métodos</a:t>
            </a:r>
            <a:r>
              <a:rPr lang="es-ES" dirty="0">
                <a:solidFill>
                  <a:schemeClr val="tx1"/>
                </a:solidFill>
              </a:rPr>
              <a:t>: Conjunto de tareas ordenadas para conseguir un fin. Los métodos se desarrollaron para cada una de las fases del desarrollo (análisis, diseño, implementación, etc.).</a:t>
            </a:r>
          </a:p>
          <a:p>
            <a:pPr marL="0" lvl="0" indent="0">
              <a:buNone/>
            </a:pPr>
            <a:r>
              <a:rPr lang="es-ES" u="sng" dirty="0">
                <a:solidFill>
                  <a:schemeClr val="tx1"/>
                </a:solidFill>
              </a:rPr>
              <a:t>Técnicas</a:t>
            </a:r>
            <a:r>
              <a:rPr lang="es-ES" dirty="0">
                <a:solidFill>
                  <a:schemeClr val="tx1"/>
                </a:solidFill>
              </a:rPr>
              <a:t>: Ayudan con las dificultades para llevar a cabo lo que se indica en los métodos.</a:t>
            </a:r>
          </a:p>
          <a:p>
            <a:pPr marL="0" indent="0">
              <a:buNone/>
            </a:pP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258614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990600"/>
          </a:xfrm>
        </p:spPr>
        <p:txBody>
          <a:bodyPr>
            <a:normAutofit fontScale="90000"/>
          </a:bodyPr>
          <a:lstStyle/>
          <a:p>
            <a:r>
              <a:rPr lang="es-ES" dirty="0"/>
              <a:t>VISIÓN GENERAL DEL PROCESO DE DESARROLLO </a:t>
            </a:r>
            <a:r>
              <a:rPr lang="es-ES" dirty="0" smtClean="0"/>
              <a:t>DEL </a:t>
            </a:r>
            <a:r>
              <a:rPr lang="es-ES" dirty="0"/>
              <a:t>SOFTWARE</a:t>
            </a:r>
            <a:br>
              <a:rPr lang="es-ES" dirty="0"/>
            </a:b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096" y="1700808"/>
            <a:ext cx="3429000" cy="2571750"/>
          </a:xfrm>
          <a:prstGeom prst="rect">
            <a:avLst/>
          </a:prstGeom>
          <a:ln w="38100">
            <a:solidFill>
              <a:schemeClr val="accent1"/>
            </a:solidFill>
          </a:ln>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9071" y="4509120"/>
            <a:ext cx="3960440" cy="1773947"/>
          </a:xfrm>
          <a:prstGeom prst="rect">
            <a:avLst/>
          </a:prstGeom>
          <a:ln w="38100">
            <a:solidFill>
              <a:srgbClr val="92D050"/>
            </a:solidFill>
          </a:ln>
        </p:spPr>
      </p:pic>
      <p:sp>
        <p:nvSpPr>
          <p:cNvPr id="3" name="2 Marcador de contenido"/>
          <p:cNvSpPr>
            <a:spLocks noGrp="1"/>
          </p:cNvSpPr>
          <p:nvPr>
            <p:ph idx="1"/>
          </p:nvPr>
        </p:nvSpPr>
        <p:spPr>
          <a:xfrm>
            <a:off x="457200" y="1600200"/>
            <a:ext cx="5842992" cy="4876800"/>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marL="0" indent="0">
              <a:buNone/>
            </a:pPr>
            <a:endParaRPr lang="es-ES" dirty="0" smtClean="0"/>
          </a:p>
          <a:p>
            <a:pPr marL="0" indent="0">
              <a:buNone/>
            </a:pPr>
            <a:r>
              <a:rPr lang="es-ES" dirty="0" smtClean="0">
                <a:solidFill>
                  <a:schemeClr val="tx1"/>
                </a:solidFill>
              </a:rPr>
              <a:t>Este </a:t>
            </a:r>
            <a:r>
              <a:rPr lang="es-ES" dirty="0">
                <a:solidFill>
                  <a:schemeClr val="tx1"/>
                </a:solidFill>
              </a:rPr>
              <a:t>proceso es afectado por la creatividad y juicio de las personas  involucradas. Un proceso de desarrollo de software tiene como propósito la producción eficaz y eficiente de un </a:t>
            </a:r>
            <a:r>
              <a:rPr lang="es-ES" dirty="0" smtClean="0">
                <a:solidFill>
                  <a:schemeClr val="tx1"/>
                </a:solidFill>
              </a:rPr>
              <a:t>producto de </a:t>
            </a:r>
            <a:r>
              <a:rPr lang="es-ES" dirty="0">
                <a:solidFill>
                  <a:schemeClr val="tx1"/>
                </a:solidFill>
              </a:rPr>
              <a:t>software que reúna los </a:t>
            </a:r>
            <a:r>
              <a:rPr lang="es-ES" dirty="0" smtClean="0">
                <a:solidFill>
                  <a:schemeClr val="tx1"/>
                </a:solidFill>
              </a:rPr>
              <a:t>requisitos.</a:t>
            </a:r>
          </a:p>
          <a:p>
            <a:pPr marL="0" indent="0">
              <a:buNone/>
            </a:pPr>
            <a:endParaRPr lang="es-ES" dirty="0" smtClean="0">
              <a:solidFill>
                <a:schemeClr val="tx1"/>
              </a:solidFill>
            </a:endParaRPr>
          </a:p>
          <a:p>
            <a:pPr marL="0" indent="0">
              <a:buNone/>
            </a:pPr>
            <a:r>
              <a:rPr lang="es-ES" dirty="0" smtClean="0">
                <a:solidFill>
                  <a:schemeClr val="tx1"/>
                </a:solidFill>
              </a:rPr>
              <a:t>Cualquier </a:t>
            </a:r>
            <a:r>
              <a:rPr lang="es-ES" dirty="0">
                <a:solidFill>
                  <a:schemeClr val="tx1"/>
                </a:solidFill>
              </a:rPr>
              <a:t>sistema se encontrará al menos en una de las siguientes fases genéricas</a:t>
            </a:r>
            <a:r>
              <a:rPr lang="es-ES" dirty="0" smtClean="0">
                <a:solidFill>
                  <a:schemeClr val="tx1"/>
                </a:solidFill>
              </a:rPr>
              <a:t>:</a:t>
            </a:r>
          </a:p>
          <a:p>
            <a:pPr marL="0" indent="0">
              <a:buNone/>
            </a:pPr>
            <a:endParaRPr lang="es-ES" dirty="0" smtClean="0">
              <a:solidFill>
                <a:schemeClr val="tx1"/>
              </a:solidFill>
            </a:endParaRPr>
          </a:p>
          <a:p>
            <a:pPr>
              <a:buClrTx/>
            </a:pPr>
            <a:r>
              <a:rPr lang="es-ES" dirty="0" smtClean="0">
                <a:solidFill>
                  <a:schemeClr val="tx1"/>
                </a:solidFill>
              </a:rPr>
              <a:t>Definición </a:t>
            </a:r>
            <a:r>
              <a:rPr lang="es-ES" dirty="0">
                <a:solidFill>
                  <a:schemeClr val="tx1"/>
                </a:solidFill>
              </a:rPr>
              <a:t>~ Análisis (del sistema, del </a:t>
            </a:r>
            <a:r>
              <a:rPr lang="es-ES" dirty="0" smtClean="0">
                <a:solidFill>
                  <a:schemeClr val="tx1"/>
                </a:solidFill>
              </a:rPr>
              <a:t>software.) </a:t>
            </a:r>
          </a:p>
          <a:p>
            <a:pPr>
              <a:buClrTx/>
            </a:pPr>
            <a:r>
              <a:rPr lang="es-ES" dirty="0" smtClean="0">
                <a:solidFill>
                  <a:schemeClr val="tx1"/>
                </a:solidFill>
              </a:rPr>
              <a:t>Desarrollo </a:t>
            </a:r>
            <a:r>
              <a:rPr lang="es-ES" dirty="0">
                <a:solidFill>
                  <a:schemeClr val="tx1"/>
                </a:solidFill>
              </a:rPr>
              <a:t>~ Diseño, codificación, </a:t>
            </a:r>
            <a:r>
              <a:rPr lang="es-ES" dirty="0" smtClean="0">
                <a:solidFill>
                  <a:schemeClr val="tx1"/>
                </a:solidFill>
              </a:rPr>
              <a:t>prueba</a:t>
            </a:r>
          </a:p>
          <a:p>
            <a:pPr>
              <a:buClrTx/>
            </a:pPr>
            <a:r>
              <a:rPr lang="es-ES" dirty="0" smtClean="0">
                <a:solidFill>
                  <a:schemeClr val="tx1"/>
                </a:solidFill>
              </a:rPr>
              <a:t>Mantenimiento </a:t>
            </a:r>
            <a:r>
              <a:rPr lang="es-ES" dirty="0">
                <a:solidFill>
                  <a:schemeClr val="tx1"/>
                </a:solidFill>
              </a:rPr>
              <a:t>del </a:t>
            </a:r>
            <a:r>
              <a:rPr lang="es-ES" dirty="0" smtClean="0">
                <a:solidFill>
                  <a:schemeClr val="tx1"/>
                </a:solidFill>
              </a:rPr>
              <a:t>cliente.</a:t>
            </a:r>
            <a:endParaRPr lang="es-ES" dirty="0">
              <a:solidFill>
                <a:schemeClr val="tx1"/>
              </a:solidFill>
            </a:endParaRPr>
          </a:p>
        </p:txBody>
      </p:sp>
    </p:spTree>
    <p:extLst>
      <p:ext uri="{BB962C8B-B14F-4D97-AF65-F5344CB8AC3E}">
        <p14:creationId xmlns:p14="http://schemas.microsoft.com/office/powerpoint/2010/main" val="334009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VISIÓN GENERAL DEL PROCESO DE DESARROLLO DEL SOFTWARE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6984776" cy="385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25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Participantes en el Proceso de desarrollo del Software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087554" cy="4440560"/>
          </a:xfrm>
          <a:prstGeom prst="rect">
            <a:avLst/>
          </a:prstGeom>
          <a:noFill/>
          <a:ln w="5715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99592" y="5805264"/>
            <a:ext cx="79208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64939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550</TotalTime>
  <Words>756</Words>
  <Application>Microsoft Office PowerPoint</Application>
  <PresentationFormat>Presentación en pantalla (4:3)</PresentationFormat>
  <Paragraphs>105</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Garamond</vt:lpstr>
      <vt:lpstr>Times New Roman</vt:lpstr>
      <vt:lpstr>Claridad</vt:lpstr>
      <vt:lpstr>  Unidad 1 Fundamentos de la Ingeniera del Software</vt:lpstr>
      <vt:lpstr>El Software</vt:lpstr>
      <vt:lpstr>Cualidades del Software</vt:lpstr>
      <vt:lpstr>Factores de Calidad del Software</vt:lpstr>
      <vt:lpstr>Factores de Calidad del Software</vt:lpstr>
      <vt:lpstr>Ingeniería del Software</vt:lpstr>
      <vt:lpstr>VISIÓN GENERAL DEL PROCESO DE DESARROLLO DEL SOFTWARE </vt:lpstr>
      <vt:lpstr>VISIÓN GENERAL DEL PROCESO DE DESARROLLO DEL SOFTWARE</vt:lpstr>
      <vt:lpstr>Participantes en el Proceso de desarrollo del Software</vt:lpstr>
      <vt:lpstr>Participantes en el Proceso de desarrollo del Software</vt:lpstr>
      <vt:lpstr>Ciclo de Vida del Software</vt:lpstr>
      <vt:lpstr>Ciclo de Vida del Software</vt:lpstr>
      <vt:lpstr>Método de Desarrollo de Software </vt:lpstr>
      <vt:lpstr>Método de Desarrollo de Software </vt:lpstr>
      <vt:lpstr>Modelos de Ciclo de Vida del Software</vt:lpstr>
      <vt:lpstr>Modelos de desarrollo de software</vt:lpstr>
      <vt:lpstr>Modelos de Diseño de Software</vt:lpstr>
      <vt:lpstr>Modelos de Ciclo de Vida del Software</vt:lpstr>
      <vt:lpstr>Técnicas y Herramientas en el proceso de desarrollo de Software</vt:lpstr>
      <vt:lpstr>Técnicas y Herramientas en el proceso de desarrollo de Software</vt:lpstr>
      <vt:lpstr>Técnicas y Herramientas en el proceso de desarrollo de Software</vt:lpstr>
      <vt:lpstr>Paradigma de Programación para la Construcción del Software </vt:lpstr>
      <vt:lpstr>Paradigma de Programación </vt:lpstr>
      <vt:lpstr>Paradigma de Programación </vt:lpstr>
    </vt:vector>
  </TitlesOfParts>
  <Company>Audentia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Fundamento de la Ingeniera del Software</dc:title>
  <dc:creator>Alberto Calatayu</dc:creator>
  <cp:lastModifiedBy>Ing Jimi Quintero</cp:lastModifiedBy>
  <cp:revision>39</cp:revision>
  <dcterms:created xsi:type="dcterms:W3CDTF">2015-10-13T14:19:02Z</dcterms:created>
  <dcterms:modified xsi:type="dcterms:W3CDTF">2016-10-03T02:35:04Z</dcterms:modified>
</cp:coreProperties>
</file>