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97" r:id="rId3"/>
    <p:sldId id="324" r:id="rId4"/>
    <p:sldId id="295" r:id="rId5"/>
    <p:sldId id="327" r:id="rId6"/>
    <p:sldId id="328" r:id="rId7"/>
    <p:sldId id="331" r:id="rId8"/>
    <p:sldId id="330" r:id="rId9"/>
    <p:sldId id="332" r:id="rId10"/>
    <p:sldId id="333" r:id="rId11"/>
    <p:sldId id="334" r:id="rId12"/>
    <p:sldId id="326" r:id="rId13"/>
    <p:sldId id="296" r:id="rId14"/>
    <p:sldId id="325" r:id="rId15"/>
    <p:sldId id="260" r:id="rId16"/>
    <p:sldId id="323" r:id="rId17"/>
    <p:sldId id="261" r:id="rId18"/>
    <p:sldId id="301" r:id="rId19"/>
    <p:sldId id="263" r:id="rId20"/>
    <p:sldId id="264" r:id="rId21"/>
    <p:sldId id="302" r:id="rId22"/>
    <p:sldId id="265" r:id="rId23"/>
    <p:sldId id="266" r:id="rId24"/>
    <p:sldId id="267" r:id="rId25"/>
    <p:sldId id="268" r:id="rId26"/>
    <p:sldId id="269" r:id="rId27"/>
    <p:sldId id="270" r:id="rId28"/>
    <p:sldId id="306" r:id="rId29"/>
    <p:sldId id="305" r:id="rId30"/>
    <p:sldId id="307" r:id="rId31"/>
    <p:sldId id="308" r:id="rId32"/>
  </p:sldIdLst>
  <p:sldSz cx="9144000" cy="6858000" type="screen4x3"/>
  <p:notesSz cx="6858000" cy="9144000"/>
  <p:defaultTextStyle>
    <a:defPPr>
      <a:defRPr lang="es-V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6FCF"/>
    <a:srgbClr val="008000"/>
    <a:srgbClr val="66FF66"/>
    <a:srgbClr val="FFCC66"/>
    <a:srgbClr val="66FFFF"/>
    <a:srgbClr val="000000"/>
    <a:srgbClr val="800000"/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F3923B-E2F9-4AE7-823C-90D749707588}" type="datetime1">
              <a:rPr lang="es-ES_tradnl"/>
              <a:pPr/>
              <a:t>04/10/2016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296C0E-D8A6-4F65-90EC-612B9BA5C6CA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20825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_tradnl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6D1D4E-ED53-41CB-A4BE-8D85EEDA05B5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99622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imagen d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1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741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489A77C-94F3-46BD-99B7-7D161C0DB019}" type="slidenum">
              <a:rPr lang="es-ES_tradnl" sz="1200"/>
              <a:pPr eaLnBrk="1" hangingPunct="1"/>
              <a:t>2</a:t>
            </a:fld>
            <a:endParaRPr lang="es-ES_tradnl" sz="1200"/>
          </a:p>
        </p:txBody>
      </p:sp>
    </p:spTree>
    <p:extLst>
      <p:ext uri="{BB962C8B-B14F-4D97-AF65-F5344CB8AC3E}">
        <p14:creationId xmlns:p14="http://schemas.microsoft.com/office/powerpoint/2010/main" val="3206441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F72BAB3-4BA1-447B-BF0F-3067707D61F7}" type="slidenum">
              <a:rPr lang="es-ES_tradnl" smtClean="0"/>
              <a:pPr/>
              <a:t>‹Nº›</a:t>
            </a:fld>
            <a:endParaRPr lang="es-ES_trad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53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Prof. Flor Narciso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Programaci</a:t>
            </a:r>
            <a:r>
              <a:rPr lang="es-ES" altLang="ja-JP" smtClean="0"/>
              <a:t>ón 1</a:t>
            </a:r>
          </a:p>
          <a:p>
            <a:r>
              <a:rPr lang="es-ES" smtClean="0"/>
              <a:t>Semestre </a:t>
            </a:r>
            <a:r>
              <a:rPr lang="es-ES_tradnl" smtClean="0"/>
              <a:t>A-2010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A2E4-EC8E-4EFD-AC67-73F4B6FBF2B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66133816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Prof. Flor Narciso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Programaci</a:t>
            </a:r>
            <a:r>
              <a:rPr lang="es-ES" altLang="ja-JP" smtClean="0"/>
              <a:t>ón 1</a:t>
            </a:r>
          </a:p>
          <a:p>
            <a:r>
              <a:rPr lang="es-ES" smtClean="0"/>
              <a:t>Semestre </a:t>
            </a:r>
            <a:r>
              <a:rPr lang="es-ES_tradnl" smtClean="0"/>
              <a:t>A-2010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A2E4-EC8E-4EFD-AC67-73F4B6FBF2BD}" type="slidenum">
              <a:rPr lang="es-ES_tradnl" smtClean="0"/>
              <a:pPr/>
              <a:t>‹Nº›</a:t>
            </a:fld>
            <a:endParaRPr lang="es-ES_trad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844023"/>
      </p:ext>
    </p:extLst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Prof. Flor Narciso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Programaci</a:t>
            </a:r>
            <a:r>
              <a:rPr lang="es-ES" altLang="ja-JP" smtClean="0"/>
              <a:t>ón 1</a:t>
            </a:r>
          </a:p>
          <a:p>
            <a:r>
              <a:rPr lang="es-ES" smtClean="0"/>
              <a:t>Semestre </a:t>
            </a:r>
            <a:r>
              <a:rPr lang="es-ES_tradnl" smtClean="0"/>
              <a:t>A-2010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A2E4-EC8E-4EFD-AC67-73F4B6FBF2BD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963758"/>
      </p:ext>
    </p:extLst>
  </p:cSld>
  <p:clrMapOvr>
    <a:masterClrMapping/>
  </p:clrMapOvr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Prof. Flor Narciso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Programaci</a:t>
            </a:r>
            <a:r>
              <a:rPr lang="es-ES" altLang="ja-JP" smtClean="0"/>
              <a:t>ón 1</a:t>
            </a:r>
          </a:p>
          <a:p>
            <a:r>
              <a:rPr lang="es-ES" smtClean="0"/>
              <a:t>Semestre </a:t>
            </a:r>
            <a:r>
              <a:rPr lang="es-ES_tradnl" smtClean="0"/>
              <a:t>A-2010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A2E4-EC8E-4EFD-AC67-73F4B6FBF2BD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9011421"/>
      </p:ext>
    </p:extLst>
  </p:cSld>
  <p:clrMapOvr>
    <a:masterClrMapping/>
  </p:clrMapOvr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Prof. Flor Narciso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Programaci</a:t>
            </a:r>
            <a:r>
              <a:rPr lang="es-ES" altLang="ja-JP" smtClean="0"/>
              <a:t>ón 1</a:t>
            </a:r>
          </a:p>
          <a:p>
            <a:r>
              <a:rPr lang="es-ES" smtClean="0"/>
              <a:t>Semestre </a:t>
            </a:r>
            <a:r>
              <a:rPr lang="es-ES_tradnl" smtClean="0"/>
              <a:t>A-2010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A2E4-EC8E-4EFD-AC67-73F4B6FBF2BD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062751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Prof. Flor Narciso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Programaci</a:t>
            </a:r>
            <a:r>
              <a:rPr lang="es-ES" altLang="ja-JP" smtClean="0"/>
              <a:t>ón 1</a:t>
            </a:r>
          </a:p>
          <a:p>
            <a:r>
              <a:rPr lang="es-ES" smtClean="0"/>
              <a:t>Semestre </a:t>
            </a:r>
            <a:r>
              <a:rPr lang="es-ES_tradnl" smtClean="0"/>
              <a:t>A-2010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A2E4-EC8E-4EFD-AC67-73F4B6FBF2BD}" type="slidenum">
              <a:rPr lang="es-ES_tradnl" smtClean="0"/>
              <a:pPr/>
              <a:t>‹Nº›</a:t>
            </a:fld>
            <a:endParaRPr lang="es-ES_trad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354014"/>
      </p:ext>
    </p:extLst>
  </p:cSld>
  <p:clrMapOvr>
    <a:masterClrMapping/>
  </p:clrMapOvr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Prof. Flor Narciso</a:t>
            </a:r>
          </a:p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Programaci</a:t>
            </a:r>
            <a:r>
              <a:rPr lang="es-ES" altLang="ja-JP" smtClean="0"/>
              <a:t>ón 1</a:t>
            </a:r>
          </a:p>
          <a:p>
            <a:r>
              <a:rPr lang="es-ES" altLang="ja-JP" smtClean="0"/>
              <a:t>Semestre B_2007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9201-5415-45A8-BC86-6846E7DE88BE}" type="slidenum">
              <a:rPr lang="es-ES_tradnl" smtClean="0"/>
              <a:pPr/>
              <a:t>‹Nº›</a:t>
            </a:fld>
            <a:endParaRPr lang="es-ES_trad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808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Prof. Flor Narciso</a:t>
            </a:r>
          </a:p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Programaci</a:t>
            </a:r>
            <a:r>
              <a:rPr lang="es-ES" altLang="ja-JP" smtClean="0"/>
              <a:t>ón 1</a:t>
            </a:r>
          </a:p>
          <a:p>
            <a:r>
              <a:rPr lang="es-ES" altLang="ja-JP" smtClean="0"/>
              <a:t>Semestre B_2007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084D9-BD65-470A-9909-2FD2D7DD4B5F}" type="slidenum">
              <a:rPr lang="es-ES_tradnl" smtClean="0"/>
              <a:pPr/>
              <a:t>‹Nº›</a:t>
            </a:fld>
            <a:endParaRPr lang="es-ES_trad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51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Prof. Flor Narciso</a:t>
            </a:r>
          </a:p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Programaci</a:t>
            </a:r>
            <a:r>
              <a:rPr lang="es-ES" altLang="ja-JP" smtClean="0"/>
              <a:t>ón 1</a:t>
            </a:r>
          </a:p>
          <a:p>
            <a:r>
              <a:rPr lang="es-ES" altLang="ja-JP" smtClean="0"/>
              <a:t>Semestre B_2007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E9D8-D071-4D41-9C66-BC5DB13D46D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1435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Prof. Flor Narciso</a:t>
            </a:r>
          </a:p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Programaci</a:t>
            </a:r>
            <a:r>
              <a:rPr lang="es-ES" altLang="ja-JP" smtClean="0"/>
              <a:t>ón 1</a:t>
            </a:r>
          </a:p>
          <a:p>
            <a:r>
              <a:rPr lang="es-ES" altLang="ja-JP" smtClean="0"/>
              <a:t>Semestre B_2007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D749-D721-41CF-ABE5-9331391674D5}" type="slidenum">
              <a:rPr lang="es-ES_tradnl" smtClean="0"/>
              <a:pPr/>
              <a:t>‹Nº›</a:t>
            </a:fld>
            <a:endParaRPr lang="es-ES_tradn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008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Prof. Flor Narciso</a:t>
            </a:r>
          </a:p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Programaci</a:t>
            </a:r>
            <a:r>
              <a:rPr lang="es-ES" altLang="ja-JP" smtClean="0"/>
              <a:t>ón 1</a:t>
            </a:r>
          </a:p>
          <a:p>
            <a:r>
              <a:rPr lang="es-ES" altLang="ja-JP" smtClean="0"/>
              <a:t>Semestre B_2007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8FBA-8FA2-41B7-B6EE-1919CC9EFC5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9790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Prof. Flor Narciso</a:t>
            </a:r>
          </a:p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Programaci</a:t>
            </a:r>
            <a:r>
              <a:rPr lang="es-ES" altLang="ja-JP" smtClean="0"/>
              <a:t>ón 1</a:t>
            </a:r>
          </a:p>
          <a:p>
            <a:r>
              <a:rPr lang="es-ES" altLang="ja-JP" smtClean="0"/>
              <a:t>Semestre B_2007</a:t>
            </a: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243E-B88C-4BB2-B623-5CDE360826FC}" type="slidenum">
              <a:rPr lang="es-ES_tradnl" smtClean="0"/>
              <a:pPr/>
              <a:t>‹Nº›</a:t>
            </a:fld>
            <a:endParaRPr lang="es-ES_tradnl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472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Prof. Flor Narciso</a:t>
            </a: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Programaci</a:t>
            </a:r>
            <a:r>
              <a:rPr lang="es-ES" altLang="ja-JP" smtClean="0"/>
              <a:t>ón 1</a:t>
            </a:r>
          </a:p>
          <a:p>
            <a:r>
              <a:rPr lang="es-ES" smtClean="0"/>
              <a:t>Semestre </a:t>
            </a:r>
            <a:r>
              <a:rPr lang="es-ES_tradnl" smtClean="0"/>
              <a:t>A-2010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A2E4-EC8E-4EFD-AC67-73F4B6FBF2BD}" type="slidenum">
              <a:rPr lang="es-ES_tradnl" smtClean="0"/>
              <a:pPr/>
              <a:t>‹Nº›</a:t>
            </a:fld>
            <a:endParaRPr lang="es-ES_trad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499365"/>
      </p:ext>
    </p:extLst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Prof. Flor Narciso</a:t>
            </a:r>
          </a:p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Programaci</a:t>
            </a:r>
            <a:r>
              <a:rPr lang="es-ES" altLang="ja-JP" smtClean="0"/>
              <a:t>ón 1</a:t>
            </a:r>
          </a:p>
          <a:p>
            <a:r>
              <a:rPr lang="es-ES" altLang="ja-JP" smtClean="0"/>
              <a:t>Semestre B_2007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AEC9-7356-488A-9255-6C3A6A35765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6466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Prof. Flor Narciso</a:t>
            </a:r>
          </a:p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Programaci</a:t>
            </a:r>
            <a:r>
              <a:rPr lang="es-ES" altLang="ja-JP" smtClean="0"/>
              <a:t>ón 1</a:t>
            </a:r>
          </a:p>
          <a:p>
            <a:r>
              <a:rPr lang="es-ES" altLang="ja-JP" smtClean="0"/>
              <a:t>Semestre B_2007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E5BF-1EA8-497B-9B90-D26D338D4D74}" type="slidenum">
              <a:rPr lang="es-ES_tradnl" smtClean="0"/>
              <a:pPr/>
              <a:t>‹Nº›</a:t>
            </a:fld>
            <a:endParaRPr lang="es-ES_trad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60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Prof. Flor Narciso</a:t>
            </a:r>
          </a:p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Programaci</a:t>
            </a:r>
            <a:r>
              <a:rPr lang="es-ES" altLang="ja-JP" smtClean="0"/>
              <a:t>ón 1</a:t>
            </a:r>
          </a:p>
          <a:p>
            <a:r>
              <a:rPr lang="es-ES" altLang="ja-JP" smtClean="0"/>
              <a:t>Semestre B_2007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B1B7-8286-45E1-9065-D0AC4652B043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890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s-ES" smtClean="0"/>
              <a:t>Prof. Flor Narciso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s-ES" smtClean="0"/>
              <a:t>Programaci</a:t>
            </a:r>
            <a:r>
              <a:rPr lang="es-ES" altLang="ja-JP" smtClean="0"/>
              <a:t>ón 1</a:t>
            </a:r>
          </a:p>
          <a:p>
            <a:r>
              <a:rPr lang="es-ES" smtClean="0"/>
              <a:t>Semestre </a:t>
            </a:r>
            <a:r>
              <a:rPr lang="es-ES_tradnl" smtClean="0"/>
              <a:t>A-2010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2FA2E4-EC8E-4EFD-AC67-73F4B6FBF2BD}" type="slidenum">
              <a:rPr lang="es-ES_tradnl" smtClean="0"/>
              <a:pPr/>
              <a:t>‹Nº›</a:t>
            </a:fld>
            <a:endParaRPr lang="es-ES_tradnl"/>
          </a:p>
        </p:txBody>
      </p:sp>
      <p:cxnSp>
        <p:nvCxnSpPr>
          <p:cNvPr id="12" name="Conector recto 11"/>
          <p:cNvCxnSpPr>
            <a:cxnSpLocks noChangeShapeType="1"/>
          </p:cNvCxnSpPr>
          <p:nvPr userDrawn="1"/>
        </p:nvCxnSpPr>
        <p:spPr bwMode="auto">
          <a:xfrm>
            <a:off x="457200" y="1447800"/>
            <a:ext cx="8229600" cy="1588"/>
          </a:xfrm>
          <a:prstGeom prst="line">
            <a:avLst/>
          </a:prstGeom>
          <a:noFill/>
          <a:ln w="38100">
            <a:solidFill>
              <a:srgbClr val="8064A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4393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990600"/>
            <a:ext cx="7848600" cy="9334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3600" dirty="0" smtClean="0">
                <a:ea typeface="ＭＳ Ｐゴシック" panose="020B0600070205080204" pitchFamily="34" charset="-128"/>
              </a:rPr>
              <a:t>Introducción a la Programación</a:t>
            </a:r>
            <a:r>
              <a:rPr lang="es-ES_tradnl" sz="3600" dirty="0" smtClean="0">
                <a:ea typeface="ＭＳ Ｐゴシック" panose="020B0600070205080204" pitchFamily="34" charset="-128"/>
              </a:rPr>
              <a:t/>
            </a:r>
            <a:br>
              <a:rPr lang="es-ES_tradnl" sz="3600" dirty="0" smtClean="0">
                <a:ea typeface="ＭＳ Ｐゴシック" panose="020B0600070205080204" pitchFamily="34" charset="-128"/>
              </a:rPr>
            </a:br>
            <a:r>
              <a:rPr lang="es-ES_tradnl" sz="3600" dirty="0" smtClean="0">
                <a:ea typeface="ＭＳ Ｐゴシック" panose="020B0600070205080204" pitchFamily="34" charset="-128"/>
              </a:rPr>
              <a:t>Unidad </a:t>
            </a:r>
            <a:r>
              <a:rPr lang="es-ES_tradnl" sz="3600" dirty="0" smtClean="0">
                <a:ea typeface="ＭＳ Ｐゴシック" panose="020B0600070205080204" pitchFamily="34" charset="-128"/>
              </a:rPr>
              <a:t>II: </a:t>
            </a:r>
            <a:r>
              <a:rPr lang="es-ES_tradnl" sz="3600" dirty="0" smtClean="0">
                <a:ea typeface="ＭＳ Ｐゴシック" panose="020B0600070205080204" pitchFamily="34" charset="-128"/>
              </a:rPr>
              <a:t>Metodolog</a:t>
            </a:r>
            <a:r>
              <a:rPr lang="es-ES_tradnl" altLang="ja-JP" sz="3600" dirty="0" smtClean="0">
                <a:ea typeface="ＭＳ Ｐゴシック" panose="020B0600070205080204" pitchFamily="34" charset="-128"/>
              </a:rPr>
              <a:t>ía de desarrollo de programas</a:t>
            </a:r>
            <a:endParaRPr lang="es-VE" sz="36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5364" name="Picture 4" descr="calcu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600"/>
            <a:ext cx="27305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019872" y="4221088"/>
            <a:ext cx="4800600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_tradnl" sz="2000" dirty="0"/>
              <a:t>Prof. Jimi Quintero</a:t>
            </a: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_tradnl" sz="2000" dirty="0"/>
              <a:t>Departamento de Tecnología</a:t>
            </a: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_tradnl" sz="2000" dirty="0" err="1"/>
              <a:t>Pnf</a:t>
            </a:r>
            <a:r>
              <a:rPr lang="es-ES_tradnl" sz="2000" dirty="0"/>
              <a:t> en Ingeniería en Informática </a:t>
            </a: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_tradnl" sz="2000" dirty="0"/>
              <a:t>UPTM “</a:t>
            </a:r>
            <a:r>
              <a:rPr lang="es-ES_tradnl" sz="2000" dirty="0" err="1"/>
              <a:t>Kléber</a:t>
            </a:r>
            <a:r>
              <a:rPr lang="es-ES_tradnl" sz="2000" dirty="0"/>
              <a:t> Ramírez”</a:t>
            </a: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s-ES_tradnl" sz="2000" dirty="0"/>
          </a:p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s-VE" sz="24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404664"/>
            <a:ext cx="6798734" cy="1073902"/>
          </a:xfrm>
        </p:spPr>
        <p:txBody>
          <a:bodyPr/>
          <a:lstStyle/>
          <a:p>
            <a:pPr eaLnBrk="1" hangingPunct="1"/>
            <a:r>
              <a:rPr lang="es-ES_tradnl" dirty="0" smtClean="0">
                <a:ea typeface="ＭＳ Ｐゴシック" panose="020B0600070205080204" pitchFamily="34" charset="-128"/>
              </a:rPr>
              <a:t>Proceso de la Ingenier</a:t>
            </a:r>
            <a:r>
              <a:rPr lang="es-ES_tradnl" altLang="ja-JP" dirty="0" smtClean="0">
                <a:ea typeface="ＭＳ ゴシック" panose="020B0609070205080204" pitchFamily="49" charset="-128"/>
              </a:rPr>
              <a:t>ía</a:t>
            </a:r>
            <a:endParaRPr lang="es-ES_tradnl" dirty="0" smtClean="0">
              <a:ea typeface="ＭＳ Ｐゴシック" panose="020B0600070205080204" pitchFamily="34" charset="-12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176865" y="1628800"/>
            <a:ext cx="6798736" cy="432048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s-VE" sz="2800" dirty="0" smtClean="0">
                <a:solidFill>
                  <a:srgbClr val="000000"/>
                </a:solidFill>
                <a:latin typeface="Matura MT Script Capitals" panose="03020802060602070202" pitchFamily="66" charset="0"/>
                <a:ea typeface="ＭＳ Ｐゴシック" panose="020B0600070205080204" pitchFamily="34" charset="-128"/>
              </a:rPr>
              <a:t>Implementación de la solución: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VE" sz="2800" dirty="0" smtClean="0">
                <a:solidFill>
                  <a:srgbClr val="000000"/>
                </a:solidFill>
                <a:latin typeface="Matura MT Script Capitals" panose="03020802060602070202" pitchFamily="66" charset="0"/>
                <a:ea typeface="ＭＳ Ｐゴシック" panose="020B0600070205080204" pitchFamily="34" charset="-128"/>
              </a:rPr>
              <a:t>Algoritmo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s-VE" sz="1400" dirty="0" smtClean="0">
              <a:solidFill>
                <a:srgbClr val="000000"/>
              </a:solidFill>
              <a:latin typeface="Matura MT Script Capitals" panose="03020802060602070202" pitchFamily="66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VE" sz="18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	0. Inicio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VE" sz="18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	1. Escribir(“Introduzca el numero de temperaturas”)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VE" sz="18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	2. Leer(n)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VE" sz="18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	3. suma = 0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VE" sz="18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	4. Repita para (i = 1, i </a:t>
            </a:r>
            <a:r>
              <a:rPr lang="es-VE" sz="1800" u="sng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&lt;</a:t>
            </a:r>
            <a:r>
              <a:rPr lang="es-VE" sz="18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n, i = i + 1)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VE" sz="18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			Escribir(“Introduzca temperatura: ”)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VE" sz="18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			Leer(</a:t>
            </a:r>
            <a:r>
              <a:rPr lang="es-VE" sz="1800" dirty="0" err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temp</a:t>
            </a:r>
            <a:r>
              <a:rPr lang="es-VE" sz="18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)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VE" sz="18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			suma = suma + </a:t>
            </a:r>
            <a:r>
              <a:rPr lang="es-VE" sz="1800" dirty="0" err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temp</a:t>
            </a:r>
            <a:endParaRPr lang="es-VE" sz="1800" dirty="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VE" sz="18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          </a:t>
            </a:r>
            <a:r>
              <a:rPr lang="es-VE" sz="1800" dirty="0" err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finRP</a:t>
            </a:r>
            <a:endParaRPr lang="es-VE" sz="1800" dirty="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VE" sz="18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	5. promedio = suma/n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VE" sz="18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	6. Escribir(“Promedio =“, promedio)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VE" sz="18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	7. Fin</a:t>
            </a: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B8D2A12-1A5B-420C-A0A2-F738CA15D43B}" type="slidenum">
              <a:rPr lang="es-ES_tradnl" sz="1200"/>
              <a:pPr eaLnBrk="1" hangingPunct="1"/>
              <a:t>10</a:t>
            </a:fld>
            <a:endParaRPr lang="es-ES_trad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548680"/>
            <a:ext cx="6798734" cy="864096"/>
          </a:xfrm>
        </p:spPr>
        <p:txBody>
          <a:bodyPr/>
          <a:lstStyle/>
          <a:p>
            <a:pPr eaLnBrk="1" hangingPunct="1"/>
            <a:r>
              <a:rPr lang="es-ES_tradnl" dirty="0" smtClean="0">
                <a:ea typeface="ＭＳ Ｐゴシック" panose="020B0600070205080204" pitchFamily="34" charset="-128"/>
              </a:rPr>
              <a:t>Proceso de la Ingenier</a:t>
            </a:r>
            <a:r>
              <a:rPr lang="es-ES_tradnl" altLang="ja-JP" dirty="0" smtClean="0">
                <a:ea typeface="ＭＳ ゴシック" panose="020B0609070205080204" pitchFamily="49" charset="-128"/>
              </a:rPr>
              <a:t>ía</a:t>
            </a:r>
            <a:endParaRPr lang="es-ES_tradnl" dirty="0" smtClean="0">
              <a:ea typeface="ＭＳ Ｐゴシック" panose="020B0600070205080204" pitchFamily="34" charset="-128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806896" y="1524000"/>
            <a:ext cx="7437512" cy="4641304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s-VE" sz="2800" dirty="0" smtClean="0">
                <a:solidFill>
                  <a:srgbClr val="000000"/>
                </a:solidFill>
                <a:latin typeface="Matura MT Script Capitals" panose="03020802060602070202" pitchFamily="66" charset="0"/>
                <a:ea typeface="ＭＳ Ｐゴシック" panose="020B0600070205080204" pitchFamily="34" charset="-128"/>
              </a:rPr>
              <a:t>Implementación de la solución: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VE" sz="2800" dirty="0" smtClean="0">
                <a:solidFill>
                  <a:srgbClr val="000000"/>
                </a:solidFill>
                <a:latin typeface="Matura MT Script Capitals" panose="03020802060602070202" pitchFamily="66" charset="0"/>
                <a:ea typeface="ＭＳ Ｐゴシック" panose="020B0600070205080204" pitchFamily="34" charset="-128"/>
              </a:rPr>
              <a:t>Codificación</a:t>
            </a:r>
            <a:endParaRPr lang="es-VE" sz="1400" dirty="0" smtClean="0">
              <a:solidFill>
                <a:srgbClr val="000000"/>
              </a:solidFill>
              <a:latin typeface="Matura MT Script Capitals" panose="03020802060602070202" pitchFamily="66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VE" sz="18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	</a:t>
            </a:r>
            <a:r>
              <a:rPr lang="es-ES_tradnl" sz="1500" dirty="0" smtClean="0">
                <a:ea typeface="ＭＳ Ｐゴシック" panose="020B0600070205080204" pitchFamily="34" charset="-128"/>
              </a:rPr>
              <a:t>#</a:t>
            </a:r>
            <a:r>
              <a:rPr lang="es-ES_tradnl" sz="1500" dirty="0" err="1" smtClean="0">
                <a:ea typeface="ＭＳ Ｐゴシック" panose="020B0600070205080204" pitchFamily="34" charset="-128"/>
              </a:rPr>
              <a:t>include</a:t>
            </a:r>
            <a:r>
              <a:rPr lang="es-ES_tradnl" sz="1500" dirty="0" smtClean="0">
                <a:ea typeface="ＭＳ Ｐゴシック" panose="020B0600070205080204" pitchFamily="34" charset="-128"/>
              </a:rPr>
              <a:t> &lt;</a:t>
            </a:r>
            <a:r>
              <a:rPr lang="es-ES_tradnl" sz="1500" dirty="0" err="1" smtClean="0">
                <a:ea typeface="ＭＳ Ｐゴシック" panose="020B0600070205080204" pitchFamily="34" charset="-128"/>
              </a:rPr>
              <a:t>stdio.h</a:t>
            </a:r>
            <a:r>
              <a:rPr lang="es-ES_tradnl" sz="1500" dirty="0" smtClean="0">
                <a:ea typeface="ＭＳ Ｐゴシック" panose="020B0600070205080204" pitchFamily="34" charset="-128"/>
              </a:rPr>
              <a:t>&gt;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_tradnl" sz="1500" dirty="0" smtClean="0">
                <a:ea typeface="ＭＳ Ｐゴシック" panose="020B0600070205080204" pitchFamily="34" charset="-128"/>
              </a:rPr>
              <a:t>	</a:t>
            </a:r>
            <a:r>
              <a:rPr lang="es-ES_tradnl" sz="1500" dirty="0" err="1" smtClean="0">
                <a:ea typeface="ＭＳ Ｐゴシック" panose="020B0600070205080204" pitchFamily="34" charset="-128"/>
              </a:rPr>
              <a:t>int</a:t>
            </a:r>
            <a:r>
              <a:rPr lang="es-ES_tradnl" sz="1500" dirty="0" smtClean="0">
                <a:ea typeface="ＭＳ Ｐゴシック" panose="020B0600070205080204" pitchFamily="34" charset="-128"/>
              </a:rPr>
              <a:t> </a:t>
            </a:r>
            <a:r>
              <a:rPr lang="es-ES_tradnl" sz="1500" dirty="0" err="1" smtClean="0">
                <a:ea typeface="ＭＳ Ｐゴシック" panose="020B0600070205080204" pitchFamily="34" charset="-128"/>
              </a:rPr>
              <a:t>main</a:t>
            </a:r>
            <a:r>
              <a:rPr lang="es-ES_tradnl" sz="1500" dirty="0" smtClean="0">
                <a:ea typeface="ＭＳ Ｐゴシック" panose="020B0600070205080204" pitchFamily="34" charset="-128"/>
              </a:rPr>
              <a:t>() {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S_tradnl" sz="1500" dirty="0" smtClean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_tradnl" sz="1500" dirty="0" smtClean="0">
                <a:ea typeface="ＭＳ Ｐゴシック" panose="020B0600070205080204" pitchFamily="34" charset="-128"/>
              </a:rPr>
              <a:t>		</a:t>
            </a:r>
            <a:r>
              <a:rPr lang="es-ES_tradnl" sz="1500" dirty="0" err="1" smtClean="0">
                <a:ea typeface="ＭＳ Ｐゴシック" panose="020B0600070205080204" pitchFamily="34" charset="-128"/>
              </a:rPr>
              <a:t>int</a:t>
            </a:r>
            <a:r>
              <a:rPr lang="es-ES_tradnl" sz="1500" dirty="0" smtClean="0">
                <a:ea typeface="ＭＳ Ｐゴシック" panose="020B0600070205080204" pitchFamily="34" charset="-128"/>
              </a:rPr>
              <a:t> i, n;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_tradnl" sz="1500" dirty="0" smtClean="0">
                <a:ea typeface="ＭＳ Ｐゴシック" panose="020B0600070205080204" pitchFamily="34" charset="-128"/>
              </a:rPr>
              <a:t>		</a:t>
            </a:r>
            <a:r>
              <a:rPr lang="es-ES_tradnl" sz="1500" dirty="0" err="1" smtClean="0">
                <a:ea typeface="ＭＳ Ｐゴシック" panose="020B0600070205080204" pitchFamily="34" charset="-128"/>
              </a:rPr>
              <a:t>float</a:t>
            </a:r>
            <a:r>
              <a:rPr lang="es-ES_tradnl" sz="1500" dirty="0" smtClean="0">
                <a:ea typeface="ＭＳ Ｐゴシック" panose="020B0600070205080204" pitchFamily="34" charset="-128"/>
              </a:rPr>
              <a:t> suma = 0.0, </a:t>
            </a:r>
            <a:r>
              <a:rPr lang="es-ES_tradnl" sz="1500" dirty="0" err="1" smtClean="0">
                <a:ea typeface="ＭＳ Ｐゴシック" panose="020B0600070205080204" pitchFamily="34" charset="-128"/>
              </a:rPr>
              <a:t>temp</a:t>
            </a:r>
            <a:r>
              <a:rPr lang="es-ES_tradnl" sz="1500" dirty="0" smtClean="0">
                <a:ea typeface="ＭＳ Ｐゴシック" panose="020B0600070205080204" pitchFamily="34" charset="-128"/>
              </a:rPr>
              <a:t>, promedio;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_tradnl" sz="1500" dirty="0" smtClean="0">
                <a:ea typeface="ＭＳ Ｐゴシック" panose="020B0600070205080204" pitchFamily="34" charset="-128"/>
              </a:rPr>
              <a:t> 	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_tradnl" sz="1500" dirty="0" smtClean="0">
                <a:ea typeface="ＭＳ Ｐゴシック" panose="020B0600070205080204" pitchFamily="34" charset="-128"/>
              </a:rPr>
              <a:t>		</a:t>
            </a:r>
            <a:r>
              <a:rPr lang="es-ES_tradnl" sz="1500" dirty="0" err="1" smtClean="0">
                <a:ea typeface="ＭＳ Ｐゴシック" panose="020B0600070205080204" pitchFamily="34" charset="-128"/>
              </a:rPr>
              <a:t>printf</a:t>
            </a:r>
            <a:r>
              <a:rPr lang="es-ES_tradnl" sz="1500" dirty="0" smtClean="0">
                <a:ea typeface="ＭＳ Ｐゴシック" panose="020B0600070205080204" pitchFamily="34" charset="-128"/>
              </a:rPr>
              <a:t>("Introduzca el numero de temperaturas: ");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_tradnl" sz="1500" dirty="0" smtClean="0">
                <a:ea typeface="ＭＳ Ｐゴシック" panose="020B0600070205080204" pitchFamily="34" charset="-128"/>
              </a:rPr>
              <a:t>		</a:t>
            </a:r>
            <a:r>
              <a:rPr lang="es-ES_tradnl" sz="1500" dirty="0" err="1" smtClean="0">
                <a:ea typeface="ＭＳ Ｐゴシック" panose="020B0600070205080204" pitchFamily="34" charset="-128"/>
              </a:rPr>
              <a:t>scanf</a:t>
            </a:r>
            <a:r>
              <a:rPr lang="es-ES_tradnl" sz="1500" dirty="0" smtClean="0">
                <a:ea typeface="ＭＳ Ｐゴシック" panose="020B0600070205080204" pitchFamily="34" charset="-128"/>
              </a:rPr>
              <a:t>("%d", &amp;n);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_tradnl" sz="1500" dirty="0" smtClean="0">
                <a:ea typeface="ＭＳ Ｐゴシック" panose="020B0600070205080204" pitchFamily="34" charset="-128"/>
              </a:rPr>
              <a:t>		</a:t>
            </a:r>
            <a:r>
              <a:rPr lang="es-ES_tradnl" sz="1500" dirty="0" err="1" smtClean="0">
                <a:ea typeface="ＭＳ Ｐゴシック" panose="020B0600070205080204" pitchFamily="34" charset="-128"/>
              </a:rPr>
              <a:t>for</a:t>
            </a:r>
            <a:r>
              <a:rPr lang="es-ES_tradnl" sz="1500" dirty="0" smtClean="0">
                <a:ea typeface="ＭＳ Ｐゴシック" panose="020B0600070205080204" pitchFamily="34" charset="-128"/>
              </a:rPr>
              <a:t> (i = 1; i &lt;= n; i = i++) {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_tradnl" sz="1500" dirty="0" smtClean="0">
                <a:ea typeface="ＭＳ Ｐゴシック" panose="020B0600070205080204" pitchFamily="34" charset="-128"/>
              </a:rPr>
              <a:t>			   </a:t>
            </a:r>
            <a:r>
              <a:rPr lang="es-ES_tradnl" sz="1500" dirty="0" err="1" smtClean="0">
                <a:ea typeface="ＭＳ Ｐゴシック" panose="020B0600070205080204" pitchFamily="34" charset="-128"/>
              </a:rPr>
              <a:t>printf</a:t>
            </a:r>
            <a:r>
              <a:rPr lang="es-ES_tradnl" sz="1500" dirty="0" smtClean="0">
                <a:ea typeface="ＭＳ Ｐゴシック" panose="020B0600070205080204" pitchFamily="34" charset="-128"/>
              </a:rPr>
              <a:t>("\n Introduzca temperatura: ");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_tradnl" sz="1500" dirty="0" smtClean="0">
                <a:ea typeface="ＭＳ Ｐゴシック" panose="020B0600070205080204" pitchFamily="34" charset="-128"/>
              </a:rPr>
              <a:t>			   </a:t>
            </a:r>
            <a:r>
              <a:rPr lang="es-ES_tradnl" sz="1500" dirty="0" err="1" smtClean="0">
                <a:ea typeface="ＭＳ Ｐゴシック" panose="020B0600070205080204" pitchFamily="34" charset="-128"/>
              </a:rPr>
              <a:t>scanf</a:t>
            </a:r>
            <a:r>
              <a:rPr lang="es-ES_tradnl" sz="1500" dirty="0" smtClean="0">
                <a:ea typeface="ＭＳ Ｐゴシック" panose="020B0600070205080204" pitchFamily="34" charset="-128"/>
              </a:rPr>
              <a:t>("%f", &amp;</a:t>
            </a:r>
            <a:r>
              <a:rPr lang="es-ES_tradnl" sz="1500" dirty="0" err="1" smtClean="0">
                <a:ea typeface="ＭＳ Ｐゴシック" panose="020B0600070205080204" pitchFamily="34" charset="-128"/>
              </a:rPr>
              <a:t>temp</a:t>
            </a:r>
            <a:r>
              <a:rPr lang="es-ES_tradnl" sz="1500" dirty="0" smtClean="0">
                <a:ea typeface="ＭＳ Ｐゴシック" panose="020B0600070205080204" pitchFamily="34" charset="-128"/>
              </a:rPr>
              <a:t>);suma = suma + </a:t>
            </a:r>
            <a:r>
              <a:rPr lang="es-ES_tradnl" sz="1500" dirty="0" err="1" smtClean="0">
                <a:ea typeface="ＭＳ Ｐゴシック" panose="020B0600070205080204" pitchFamily="34" charset="-128"/>
              </a:rPr>
              <a:t>temp</a:t>
            </a:r>
            <a:r>
              <a:rPr lang="es-ES_tradnl" sz="1500" dirty="0" smtClean="0">
                <a:ea typeface="ＭＳ Ｐゴシック" panose="020B0600070205080204" pitchFamily="34" charset="-128"/>
              </a:rPr>
              <a:t>;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_tradnl" sz="1500" dirty="0" smtClean="0">
                <a:ea typeface="ＭＳ Ｐゴシック" panose="020B0600070205080204" pitchFamily="34" charset="-128"/>
              </a:rPr>
              <a:t>		}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_tradnl" sz="1500" dirty="0" smtClean="0">
                <a:ea typeface="ＭＳ Ｐゴシック" panose="020B0600070205080204" pitchFamily="34" charset="-128"/>
              </a:rPr>
              <a:t>		promedio = suma/(</a:t>
            </a:r>
            <a:r>
              <a:rPr lang="es-ES_tradnl" sz="1500" dirty="0" err="1" smtClean="0">
                <a:ea typeface="ＭＳ Ｐゴシック" panose="020B0600070205080204" pitchFamily="34" charset="-128"/>
              </a:rPr>
              <a:t>float</a:t>
            </a:r>
            <a:r>
              <a:rPr lang="es-ES_tradnl" sz="1500" dirty="0" smtClean="0">
                <a:ea typeface="ＭＳ Ｐゴシック" panose="020B0600070205080204" pitchFamily="34" charset="-128"/>
              </a:rPr>
              <a:t>)n;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_tradnl" sz="1500" dirty="0" smtClean="0">
                <a:ea typeface="ＭＳ Ｐゴシック" panose="020B0600070205080204" pitchFamily="34" charset="-128"/>
              </a:rPr>
              <a:t>		</a:t>
            </a:r>
            <a:r>
              <a:rPr lang="es-ES_tradnl" sz="1500" dirty="0" err="1" smtClean="0">
                <a:ea typeface="ＭＳ Ｐゴシック" panose="020B0600070205080204" pitchFamily="34" charset="-128"/>
              </a:rPr>
              <a:t>printf</a:t>
            </a:r>
            <a:r>
              <a:rPr lang="es-ES_tradnl" sz="1500" dirty="0" smtClean="0">
                <a:ea typeface="ＭＳ Ｐゴシック" panose="020B0600070205080204" pitchFamily="34" charset="-128"/>
              </a:rPr>
              <a:t>("\n Promedio = %f", promedio);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_tradnl" sz="1500" dirty="0" smtClean="0">
                <a:ea typeface="ＭＳ Ｐゴシック" panose="020B0600070205080204" pitchFamily="34" charset="-128"/>
              </a:rPr>
              <a:t>		</a:t>
            </a:r>
            <a:r>
              <a:rPr lang="es-ES_tradnl" sz="1500" dirty="0" err="1" smtClean="0">
                <a:ea typeface="ＭＳ Ｐゴシック" panose="020B0600070205080204" pitchFamily="34" charset="-128"/>
              </a:rPr>
              <a:t>return</a:t>
            </a:r>
            <a:r>
              <a:rPr lang="es-ES_tradnl" sz="1500" dirty="0" smtClean="0">
                <a:ea typeface="ＭＳ Ｐゴシック" panose="020B0600070205080204" pitchFamily="34" charset="-128"/>
              </a:rPr>
              <a:t> 0;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_tradnl" sz="1500" dirty="0" smtClean="0">
                <a:ea typeface="ＭＳ Ｐゴシック" panose="020B0600070205080204" pitchFamily="34" charset="-128"/>
              </a:rPr>
              <a:t>	}</a:t>
            </a:r>
            <a:endParaRPr lang="es-VE" sz="1500" dirty="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33C2235-7411-4B6F-BDBC-355B83DBBF0F}" type="slidenum">
              <a:rPr lang="es-ES_tradnl" sz="1200"/>
              <a:pPr eaLnBrk="1" hangingPunct="1"/>
              <a:t>11</a:t>
            </a:fld>
            <a:endParaRPr lang="es-ES_trad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548680"/>
            <a:ext cx="6798734" cy="936104"/>
          </a:xfrm>
        </p:spPr>
        <p:txBody>
          <a:bodyPr/>
          <a:lstStyle/>
          <a:p>
            <a:pPr eaLnBrk="1" hangingPunct="1"/>
            <a:r>
              <a:rPr lang="es-ES_tradnl" dirty="0" smtClean="0">
                <a:ea typeface="ＭＳ Ｐゴシック" panose="020B0600070205080204" pitchFamily="34" charset="-128"/>
              </a:rPr>
              <a:t>Software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176865" y="1628800"/>
            <a:ext cx="6798736" cy="344499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s-VE" sz="25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El software es </a:t>
            </a:r>
            <a:r>
              <a:rPr lang="es-VE" sz="2500" dirty="0" smtClean="0">
                <a:ea typeface="ＭＳ Ｐゴシック" panose="020B0600070205080204" pitchFamily="34" charset="-128"/>
              </a:rPr>
              <a:t>un</a:t>
            </a:r>
            <a:r>
              <a:rPr lang="es-VE" sz="2500" dirty="0" smtClean="0">
                <a:solidFill>
                  <a:srgbClr val="75367A"/>
                </a:solidFill>
                <a:ea typeface="ＭＳ Ｐゴシック" panose="020B0600070205080204" pitchFamily="34" charset="-128"/>
              </a:rPr>
              <a:t> </a:t>
            </a:r>
            <a:r>
              <a:rPr lang="es-VE" sz="2500" u="sng" dirty="0" smtClean="0">
                <a:solidFill>
                  <a:srgbClr val="75367A"/>
                </a:solidFill>
                <a:ea typeface="ＭＳ Ｐゴシック" panose="020B0600070205080204" pitchFamily="34" charset="-128"/>
              </a:rPr>
              <a:t>objeto abstracto</a:t>
            </a:r>
            <a:r>
              <a:rPr lang="es-VE" sz="2500" dirty="0" smtClean="0">
                <a:solidFill>
                  <a:srgbClr val="75367A"/>
                </a:solidFill>
                <a:ea typeface="ＭＳ Ｐゴシック" panose="020B0600070205080204" pitchFamily="34" charset="-128"/>
              </a:rPr>
              <a:t> </a:t>
            </a:r>
            <a:r>
              <a:rPr lang="es-VE" sz="25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asociado a un sistema de computación para:</a:t>
            </a:r>
          </a:p>
          <a:p>
            <a:pPr eaLnBrk="1" hangingPunct="1"/>
            <a:endParaRPr lang="es-VE" sz="2500" dirty="0" smtClean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s-VE" sz="2400" dirty="0" smtClean="0">
                <a:ea typeface="ＭＳ Ｐゴシック" panose="020B0600070205080204" pitchFamily="34" charset="-128"/>
              </a:rPr>
              <a:t>Dar solución a un problema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s-VE" sz="2400" dirty="0" smtClean="0">
                <a:ea typeface="ＭＳ Ｐゴシック" panose="020B0600070205080204" pitchFamily="34" charset="-128"/>
              </a:rPr>
              <a:t> </a:t>
            </a:r>
          </a:p>
          <a:p>
            <a:pPr lvl="1" eaLnBrk="1" hangingPunct="1"/>
            <a:r>
              <a:rPr lang="es-VE" sz="2400" dirty="0" smtClean="0">
                <a:ea typeface="ＭＳ Ｐゴシック" panose="020B0600070205080204" pitchFamily="34" charset="-128"/>
              </a:rPr>
              <a:t>Automatizar procesos de información y decisión </a:t>
            </a:r>
          </a:p>
          <a:p>
            <a:pPr lvl="1" eaLnBrk="1" hangingPunct="1"/>
            <a:endParaRPr lang="es-VE" sz="2400" dirty="0" smtClean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s-VE" sz="2400" dirty="0" smtClean="0">
                <a:ea typeface="ＭＳ Ｐゴシック" panose="020B0600070205080204" pitchFamily="34" charset="-128"/>
              </a:rPr>
              <a:t>Satisfacer requisitos de un conjunto de usuarios</a:t>
            </a:r>
            <a:endParaRPr lang="es-ES_tradnl" dirty="0" smtClean="0">
              <a:ea typeface="ＭＳ Ｐゴシック" panose="020B0600070205080204" pitchFamily="34" charset="-128"/>
            </a:endParaRP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380DE06-1BE6-4659-BCBE-6BEDB0F0B8D8}" type="slidenum">
              <a:rPr lang="es-ES_tradnl" sz="1200"/>
              <a:pPr eaLnBrk="1" hangingPunct="1"/>
              <a:t>12</a:t>
            </a:fld>
            <a:endParaRPr lang="es-ES_trad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548680"/>
            <a:ext cx="6798734" cy="864096"/>
          </a:xfrm>
        </p:spPr>
        <p:txBody>
          <a:bodyPr/>
          <a:lstStyle/>
          <a:p>
            <a:pPr eaLnBrk="1" hangingPunct="1"/>
            <a:r>
              <a:rPr lang="es-ES_tradnl" dirty="0" smtClean="0">
                <a:ea typeface="ＭＳ Ｐゴシック" panose="020B0600070205080204" pitchFamily="34" charset="-128"/>
              </a:rPr>
              <a:t>Software vs. Programa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176865" y="1712195"/>
            <a:ext cx="6798736" cy="3444997"/>
          </a:xfrm>
        </p:spPr>
        <p:txBody>
          <a:bodyPr>
            <a:normAutofit fontScale="92500" lnSpcReduction="10000"/>
          </a:bodyPr>
          <a:lstStyle/>
          <a:p>
            <a:pPr algn="just" eaLnBrk="1" hangingPunct="1"/>
            <a:r>
              <a:rPr lang="es-ES_tradnl" sz="2400" b="1" i="1" dirty="0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Software</a:t>
            </a:r>
            <a:r>
              <a:rPr lang="es-ES_tradnl" sz="2400" dirty="0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: </a:t>
            </a:r>
            <a:r>
              <a:rPr lang="es-ES_tradnl" sz="2400" u="sng" dirty="0" smtClean="0">
                <a:solidFill>
                  <a:srgbClr val="75367A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Conjunto de programas</a:t>
            </a:r>
            <a:r>
              <a:rPr lang="es-ES_tradnl" sz="2400" dirty="0" smtClean="0">
                <a:solidFill>
                  <a:srgbClr val="75367A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s-ES_tradnl" sz="2400" dirty="0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necesarios para hacer posible la realizaci</a:t>
            </a:r>
            <a:r>
              <a:rPr lang="es-ES_tradnl" altLang="ja-JP" sz="2400" dirty="0" smtClean="0">
                <a:solidFill>
                  <a:srgbClr val="000000"/>
                </a:solidFill>
                <a:latin typeface="Helvetica" panose="020B0604020202020204" pitchFamily="34" charset="0"/>
                <a:ea typeface="ヒラギノ角ゴ Pro W3" charset="-128"/>
              </a:rPr>
              <a:t>ón</a:t>
            </a:r>
            <a:r>
              <a:rPr lang="en-US" sz="2400" dirty="0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s-ES_tradnl" sz="2400" dirty="0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de una tarea </a:t>
            </a:r>
            <a:r>
              <a:rPr lang="es-ES_tradnl" sz="2400" dirty="0" err="1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espec</a:t>
            </a:r>
            <a:r>
              <a:rPr lang="es-ES_tradnl" altLang="ja-JP" sz="2400" dirty="0" err="1" smtClean="0">
                <a:solidFill>
                  <a:srgbClr val="000000"/>
                </a:solidFill>
                <a:latin typeface="Helvetica" panose="020B0604020202020204" pitchFamily="34" charset="0"/>
                <a:ea typeface="ヒラギノ角ゴ Pro W3" charset="-128"/>
              </a:rPr>
              <a:t>íf</a:t>
            </a:r>
            <a:r>
              <a:rPr lang="en-US" sz="2400" dirty="0" err="1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i</a:t>
            </a:r>
            <a:r>
              <a:rPr lang="es-ES_tradnl" sz="2400" dirty="0" err="1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ca</a:t>
            </a:r>
            <a:endParaRPr lang="es-ES_tradnl" sz="2400" dirty="0" smtClean="0">
              <a:solidFill>
                <a:srgbClr val="000000"/>
              </a:solidFill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s-ES_tradnl" sz="2400" dirty="0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s-ES_tradnl" sz="2400" b="1" dirty="0" smtClean="0">
                <a:solidFill>
                  <a:srgbClr val="660066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Software = Programas + Datos + Documentaci</a:t>
            </a:r>
            <a:r>
              <a:rPr lang="es-ES_tradnl" altLang="ja-JP" sz="2400" b="1" dirty="0" smtClean="0">
                <a:solidFill>
                  <a:srgbClr val="660066"/>
                </a:solidFill>
                <a:latin typeface="Helvetica" panose="020B0604020202020204" pitchFamily="34" charset="0"/>
                <a:ea typeface="ＭＳ ゴシック" panose="020B0609070205080204" pitchFamily="49" charset="-128"/>
              </a:rPr>
              <a:t>ón</a:t>
            </a:r>
            <a:endParaRPr lang="es-ES_tradnl" sz="2800" dirty="0" smtClean="0">
              <a:solidFill>
                <a:srgbClr val="660066"/>
              </a:solidFill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pPr algn="just" eaLnBrk="1" hangingPunct="1">
              <a:spcBef>
                <a:spcPct val="0"/>
              </a:spcBef>
            </a:pPr>
            <a:endParaRPr lang="es-ES_tradnl" sz="2400" dirty="0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pPr algn="just" eaLnBrk="1" hangingPunct="1"/>
            <a:r>
              <a:rPr lang="es-ES_tradnl" sz="2400" b="1" i="1" dirty="0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Programa</a:t>
            </a:r>
            <a:r>
              <a:rPr lang="es-ES_tradnl" sz="2400" dirty="0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: </a:t>
            </a:r>
            <a:r>
              <a:rPr lang="es-ES_tradnl" sz="2400" u="sng" dirty="0" smtClean="0">
                <a:solidFill>
                  <a:srgbClr val="75367A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Secuencia de sentencias</a:t>
            </a:r>
            <a:endParaRPr lang="es-ES_tradnl" sz="2400" dirty="0" smtClean="0">
              <a:solidFill>
                <a:srgbClr val="75367A"/>
              </a:solidFill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pPr algn="just" eaLnBrk="1" hangingPunct="1"/>
            <a:r>
              <a:rPr lang="es-ES_tradnl" sz="2400" b="1" i="1" dirty="0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Sentencia o instrucción</a:t>
            </a:r>
            <a:r>
              <a:rPr lang="es-ES_tradnl" sz="2400" dirty="0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: Especifica ciertas </a:t>
            </a:r>
            <a:r>
              <a:rPr lang="es-ES_tradnl" sz="2400" u="sng" dirty="0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operaciones</a:t>
            </a:r>
            <a:r>
              <a:rPr lang="es-ES_tradnl" sz="2400" dirty="0" smtClean="0">
                <a:solidFill>
                  <a:srgbClr val="0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 que debe ejecutar una computadora</a:t>
            </a: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DA54DA5-3FA1-4AEA-B550-26538BE0B415}" type="slidenum">
              <a:rPr lang="es-ES_tradnl" sz="1200"/>
              <a:pPr eaLnBrk="1" hangingPunct="1"/>
              <a:t>13</a:t>
            </a:fld>
            <a:endParaRPr lang="es-ES_trad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548680"/>
            <a:ext cx="6798734" cy="919510"/>
          </a:xfrm>
        </p:spPr>
        <p:txBody>
          <a:bodyPr/>
          <a:lstStyle/>
          <a:p>
            <a:pPr eaLnBrk="1" hangingPunct="1"/>
            <a:r>
              <a:rPr lang="es-ES_tradnl" dirty="0" smtClean="0">
                <a:ea typeface="ＭＳ Ｐゴシック" panose="020B0600070205080204" pitchFamily="34" charset="-128"/>
              </a:rPr>
              <a:t>Software vs. Programa</a:t>
            </a:r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4A89A37-F829-4EAC-9F46-605650C83F0E}" type="slidenum">
              <a:rPr lang="es-ES_tradnl" sz="1200"/>
              <a:pPr eaLnBrk="1" hangingPunct="1"/>
              <a:t>14</a:t>
            </a:fld>
            <a:endParaRPr lang="es-ES_tradnl" sz="1000"/>
          </a:p>
        </p:txBody>
      </p:sp>
      <p:sp>
        <p:nvSpPr>
          <p:cNvPr id="12" name="CuadroTexto 11"/>
          <p:cNvSpPr txBox="1">
            <a:spLocks noChangeArrowheads="1"/>
          </p:cNvSpPr>
          <p:nvPr/>
        </p:nvSpPr>
        <p:spPr bwMode="auto">
          <a:xfrm>
            <a:off x="3733800" y="1905000"/>
            <a:ext cx="1752600" cy="461963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>
                <a:solidFill>
                  <a:srgbClr val="FFFFFF"/>
                </a:solidFill>
                <a:latin typeface="Calibri" panose="020F0502020204030204" pitchFamily="34" charset="0"/>
              </a:rPr>
              <a:t>Software</a:t>
            </a:r>
          </a:p>
        </p:txBody>
      </p:sp>
      <p:sp>
        <p:nvSpPr>
          <p:cNvPr id="13" name="CuadroTexto 12"/>
          <p:cNvSpPr txBox="1">
            <a:spLocks noChangeArrowheads="1"/>
          </p:cNvSpPr>
          <p:nvPr/>
        </p:nvSpPr>
        <p:spPr bwMode="auto">
          <a:xfrm>
            <a:off x="838200" y="3581400"/>
            <a:ext cx="2286000" cy="461963"/>
          </a:xfrm>
          <a:prstGeom prst="rect">
            <a:avLst/>
          </a:prstGeom>
          <a:gradFill rotWithShape="1">
            <a:gsLst>
              <a:gs pos="0">
                <a:srgbClr val="DCFFA0"/>
              </a:gs>
              <a:gs pos="100000">
                <a:srgbClr val="A0CA4A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>
                <a:solidFill>
                  <a:srgbClr val="FFFFFF"/>
                </a:solidFill>
                <a:latin typeface="Calibri" panose="020F0502020204030204" pitchFamily="34" charset="0"/>
              </a:rPr>
              <a:t>Programa 1</a:t>
            </a:r>
          </a:p>
        </p:txBody>
      </p:sp>
      <p:sp>
        <p:nvSpPr>
          <p:cNvPr id="14" name="CuadroTexto 13"/>
          <p:cNvSpPr txBox="1">
            <a:spLocks noChangeArrowheads="1"/>
          </p:cNvSpPr>
          <p:nvPr/>
        </p:nvSpPr>
        <p:spPr bwMode="auto">
          <a:xfrm>
            <a:off x="3505200" y="3581400"/>
            <a:ext cx="2286000" cy="461963"/>
          </a:xfrm>
          <a:prstGeom prst="rect">
            <a:avLst/>
          </a:prstGeom>
          <a:gradFill rotWithShape="1">
            <a:gsLst>
              <a:gs pos="0">
                <a:srgbClr val="DCFFA0"/>
              </a:gs>
              <a:gs pos="100000">
                <a:srgbClr val="A0CA4A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>
                <a:solidFill>
                  <a:srgbClr val="FFFFFF"/>
                </a:solidFill>
                <a:latin typeface="Calibri" panose="020F0502020204030204" pitchFamily="34" charset="0"/>
              </a:rPr>
              <a:t>Programa 2</a:t>
            </a:r>
          </a:p>
        </p:txBody>
      </p:sp>
      <p:sp>
        <p:nvSpPr>
          <p:cNvPr id="15" name="CuadroTexto 14"/>
          <p:cNvSpPr txBox="1">
            <a:spLocks noChangeArrowheads="1"/>
          </p:cNvSpPr>
          <p:nvPr/>
        </p:nvSpPr>
        <p:spPr bwMode="auto">
          <a:xfrm>
            <a:off x="6248400" y="3581400"/>
            <a:ext cx="2286000" cy="461963"/>
          </a:xfrm>
          <a:prstGeom prst="rect">
            <a:avLst/>
          </a:prstGeom>
          <a:gradFill rotWithShape="1">
            <a:gsLst>
              <a:gs pos="0">
                <a:srgbClr val="DCFFA0"/>
              </a:gs>
              <a:gs pos="100000">
                <a:srgbClr val="A0CA4A"/>
              </a:gs>
            </a:gsLst>
            <a:lin ang="54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>
                <a:solidFill>
                  <a:srgbClr val="FFFFFF"/>
                </a:solidFill>
                <a:latin typeface="Calibri" panose="020F0502020204030204" pitchFamily="34" charset="0"/>
              </a:rPr>
              <a:t>Programa n</a:t>
            </a:r>
          </a:p>
        </p:txBody>
      </p:sp>
      <p:cxnSp>
        <p:nvCxnSpPr>
          <p:cNvPr id="16" name="Conector recto 15"/>
          <p:cNvCxnSpPr>
            <a:cxnSpLocks noChangeShapeType="1"/>
          </p:cNvCxnSpPr>
          <p:nvPr/>
        </p:nvCxnSpPr>
        <p:spPr bwMode="auto">
          <a:xfrm>
            <a:off x="5105400" y="2362200"/>
            <a:ext cx="2286000" cy="1219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lg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ector recto 18"/>
          <p:cNvCxnSpPr>
            <a:cxnSpLocks noChangeShapeType="1"/>
          </p:cNvCxnSpPr>
          <p:nvPr/>
        </p:nvCxnSpPr>
        <p:spPr bwMode="auto">
          <a:xfrm rot="16200000" flipH="1">
            <a:off x="4021931" y="2955132"/>
            <a:ext cx="1214437" cy="381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lg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Conector recto 23"/>
          <p:cNvCxnSpPr>
            <a:cxnSpLocks noChangeShapeType="1"/>
          </p:cNvCxnSpPr>
          <p:nvPr/>
        </p:nvCxnSpPr>
        <p:spPr bwMode="auto">
          <a:xfrm rot="10800000" flipV="1">
            <a:off x="1981200" y="2362200"/>
            <a:ext cx="2209800" cy="1219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lg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CuadroTexto 26"/>
          <p:cNvSpPr txBox="1">
            <a:spLocks noChangeArrowheads="1"/>
          </p:cNvSpPr>
          <p:nvPr/>
        </p:nvSpPr>
        <p:spPr bwMode="auto">
          <a:xfrm>
            <a:off x="533400" y="5181600"/>
            <a:ext cx="1905000" cy="461963"/>
          </a:xfrm>
          <a:prstGeom prst="rect">
            <a:avLst/>
          </a:prstGeom>
          <a:gradFill rotWithShape="1">
            <a:gsLst>
              <a:gs pos="0">
                <a:srgbClr val="C8B0ED"/>
              </a:gs>
              <a:gs pos="100000">
                <a:srgbClr val="7F5BAB"/>
              </a:gs>
            </a:gsLst>
            <a:lin ang="5400000"/>
          </a:gradFill>
          <a:ln w="9525">
            <a:solidFill>
              <a:srgbClr val="7D60A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>
                <a:solidFill>
                  <a:srgbClr val="FFFFFF"/>
                </a:solidFill>
                <a:latin typeface="Calibri" panose="020F0502020204030204" pitchFamily="34" charset="0"/>
              </a:rPr>
              <a:t>Sentencia 1</a:t>
            </a:r>
          </a:p>
        </p:txBody>
      </p:sp>
      <p:sp>
        <p:nvSpPr>
          <p:cNvPr id="28" name="CuadroTexto 27"/>
          <p:cNvSpPr txBox="1">
            <a:spLocks noChangeArrowheads="1"/>
          </p:cNvSpPr>
          <p:nvPr/>
        </p:nvSpPr>
        <p:spPr bwMode="auto">
          <a:xfrm>
            <a:off x="3200400" y="5181600"/>
            <a:ext cx="1905000" cy="461963"/>
          </a:xfrm>
          <a:prstGeom prst="rect">
            <a:avLst/>
          </a:prstGeom>
          <a:gradFill rotWithShape="1">
            <a:gsLst>
              <a:gs pos="0">
                <a:srgbClr val="C8B0ED"/>
              </a:gs>
              <a:gs pos="100000">
                <a:srgbClr val="7F5BAB"/>
              </a:gs>
            </a:gsLst>
            <a:lin ang="5400000"/>
          </a:gradFill>
          <a:ln w="9525">
            <a:solidFill>
              <a:srgbClr val="7D60A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>
                <a:solidFill>
                  <a:srgbClr val="FFFFFF"/>
                </a:solidFill>
                <a:latin typeface="Calibri" panose="020F0502020204030204" pitchFamily="34" charset="0"/>
              </a:rPr>
              <a:t>Sentencia m</a:t>
            </a:r>
          </a:p>
        </p:txBody>
      </p:sp>
      <p:cxnSp>
        <p:nvCxnSpPr>
          <p:cNvPr id="29" name="Conector recto 28"/>
          <p:cNvCxnSpPr>
            <a:cxnSpLocks noChangeShapeType="1"/>
          </p:cNvCxnSpPr>
          <p:nvPr/>
        </p:nvCxnSpPr>
        <p:spPr bwMode="auto">
          <a:xfrm>
            <a:off x="2362200" y="4038600"/>
            <a:ext cx="1219200" cy="1143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lg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Conector recto 31"/>
          <p:cNvCxnSpPr>
            <a:cxnSpLocks noChangeShapeType="1"/>
          </p:cNvCxnSpPr>
          <p:nvPr/>
        </p:nvCxnSpPr>
        <p:spPr bwMode="auto">
          <a:xfrm rot="5400000">
            <a:off x="1164431" y="4364832"/>
            <a:ext cx="1138237" cy="4953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lg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3" name="CuadroTexto 36"/>
          <p:cNvSpPr txBox="1">
            <a:spLocks noChangeArrowheads="1"/>
          </p:cNvSpPr>
          <p:nvPr/>
        </p:nvSpPr>
        <p:spPr bwMode="auto">
          <a:xfrm>
            <a:off x="5715000" y="3581400"/>
            <a:ext cx="646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/>
              <a:t>…..</a:t>
            </a:r>
          </a:p>
        </p:txBody>
      </p:sp>
      <p:sp>
        <p:nvSpPr>
          <p:cNvPr id="29714" name="CuadroTexto 37"/>
          <p:cNvSpPr txBox="1">
            <a:spLocks noChangeArrowheads="1"/>
          </p:cNvSpPr>
          <p:nvPr/>
        </p:nvSpPr>
        <p:spPr bwMode="auto">
          <a:xfrm>
            <a:off x="2514600" y="5181600"/>
            <a:ext cx="646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/>
              <a:t>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476672"/>
            <a:ext cx="6798734" cy="936104"/>
          </a:xfrm>
        </p:spPr>
        <p:txBody>
          <a:bodyPr/>
          <a:lstStyle/>
          <a:p>
            <a:pPr eaLnBrk="1" hangingPunct="1"/>
            <a:r>
              <a:rPr lang="es-ES_tradnl" dirty="0" smtClean="0">
                <a:ea typeface="ＭＳ Ｐゴシック" panose="020B0600070205080204" pitchFamily="34" charset="-128"/>
              </a:rPr>
              <a:t>Lenguajes de Programación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176865" y="1556792"/>
            <a:ext cx="6798736" cy="3444997"/>
          </a:xfrm>
        </p:spPr>
        <p:txBody>
          <a:bodyPr/>
          <a:lstStyle/>
          <a:p>
            <a:pPr algn="just" eaLnBrk="1" hangingPunct="1">
              <a:spcAft>
                <a:spcPts val="600"/>
              </a:spcAft>
            </a:pPr>
            <a:r>
              <a:rPr lang="es-ES_tradnl" sz="2400" b="1" i="1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Lenguaje de programaci</a:t>
            </a:r>
            <a:r>
              <a:rPr lang="es-ES_tradnl" altLang="ja-JP" sz="2400" b="1" i="1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ón</a:t>
            </a:r>
            <a:r>
              <a:rPr lang="es-ES_tradnl" altLang="ja-JP" sz="24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: </a:t>
            </a:r>
            <a:r>
              <a:rPr lang="es-ES_tradnl" sz="24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Notaci</a:t>
            </a:r>
            <a:r>
              <a:rPr lang="es-ES_tradnl" altLang="ja-JP" sz="24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ón que p</a:t>
            </a:r>
            <a:r>
              <a:rPr lang="es-ES_tradnl" sz="24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ermite escribir programas</a:t>
            </a:r>
            <a:endParaRPr lang="es-ES_tradnl" sz="2400" b="1" dirty="0" smtClean="0">
              <a:ea typeface="ＭＳ Ｐゴシック" panose="020B0600070205080204" pitchFamily="34" charset="-128"/>
            </a:endParaRPr>
          </a:p>
          <a:p>
            <a:pPr lvl="1" algn="just" eaLnBrk="1" hangingPunct="1">
              <a:spcAft>
                <a:spcPts val="600"/>
              </a:spcAft>
            </a:pPr>
            <a:r>
              <a:rPr lang="es-ES_tradnl" sz="2400" b="1" i="1" dirty="0" smtClean="0">
                <a:ea typeface="ＭＳ Ｐゴシック" panose="020B0600070205080204" pitchFamily="34" charset="-128"/>
              </a:rPr>
              <a:t>L</a:t>
            </a:r>
            <a:r>
              <a:rPr lang="es-ES_tradnl" altLang="ja-JP" sz="2400" b="1" i="1" dirty="0" smtClean="0">
                <a:ea typeface="ＭＳ ゴシック" panose="020B0609070205080204" pitchFamily="49" charset="-128"/>
              </a:rPr>
              <a:t>éxi</a:t>
            </a:r>
            <a:r>
              <a:rPr lang="es-ES_tradnl" sz="2400" b="1" i="1" dirty="0" smtClean="0">
                <a:ea typeface="ＭＳ Ｐゴシック" panose="020B0600070205080204" pitchFamily="34" charset="-128"/>
              </a:rPr>
              <a:t>co</a:t>
            </a:r>
            <a:r>
              <a:rPr lang="es-ES_tradnl" sz="2400" i="1" dirty="0" smtClean="0">
                <a:ea typeface="ＭＳ Ｐゴシック" panose="020B0600070205080204" pitchFamily="34" charset="-128"/>
              </a:rPr>
              <a:t> 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: Vocabulario</a:t>
            </a:r>
          </a:p>
          <a:p>
            <a:pPr lvl="1" algn="just" eaLnBrk="1" hangingPunct="1">
              <a:spcAft>
                <a:spcPts val="600"/>
              </a:spcAft>
              <a:buFontTx/>
              <a:buNone/>
            </a:pPr>
            <a:endParaRPr lang="es-ES_tradnl" sz="2400" dirty="0" smtClean="0">
              <a:ea typeface="ＭＳ Ｐゴシック" panose="020B0600070205080204" pitchFamily="34" charset="-128"/>
            </a:endParaRPr>
          </a:p>
          <a:p>
            <a:pPr lvl="1" algn="just" eaLnBrk="1" hangingPunct="1">
              <a:spcAft>
                <a:spcPts val="600"/>
              </a:spcAft>
            </a:pPr>
            <a:r>
              <a:rPr lang="es-ES_tradnl" sz="2400" b="1" i="1" dirty="0" smtClean="0">
                <a:ea typeface="ＭＳ Ｐゴシック" panose="020B0600070205080204" pitchFamily="34" charset="-128"/>
              </a:rPr>
              <a:t>Sintaxis</a:t>
            </a:r>
            <a:r>
              <a:rPr lang="es-ES_tradnl" sz="2400" i="1" dirty="0" smtClean="0">
                <a:ea typeface="ＭＳ Ｐゴシック" panose="020B0600070205080204" pitchFamily="34" charset="-128"/>
              </a:rPr>
              <a:t> 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: Reglas gramaticales </a:t>
            </a:r>
          </a:p>
          <a:p>
            <a:pPr lvl="1" algn="just" eaLnBrk="1" hangingPunct="1">
              <a:spcAft>
                <a:spcPts val="600"/>
              </a:spcAft>
            </a:pPr>
            <a:r>
              <a:rPr lang="es-ES_tradnl" sz="2400" b="1" i="1" dirty="0" smtClean="0">
                <a:ea typeface="ＭＳ Ｐゴシック" panose="020B0600070205080204" pitchFamily="34" charset="-128"/>
              </a:rPr>
              <a:t>Sem</a:t>
            </a:r>
            <a:r>
              <a:rPr lang="es-ES_tradnl" altLang="ja-JP" sz="2400" b="1" i="1" dirty="0" smtClean="0">
                <a:ea typeface="ＭＳ ゴシック" panose="020B0609070205080204" pitchFamily="49" charset="-128"/>
              </a:rPr>
              <a:t>án</a:t>
            </a:r>
            <a:r>
              <a:rPr lang="es-ES_tradnl" sz="2400" b="1" i="1" dirty="0" smtClean="0">
                <a:ea typeface="ＭＳ Ｐゴシック" panose="020B0600070205080204" pitchFamily="34" charset="-128"/>
              </a:rPr>
              <a:t>tica</a:t>
            </a:r>
            <a:r>
              <a:rPr lang="es-ES_tradnl" sz="2400" b="1" dirty="0" smtClean="0">
                <a:ea typeface="ＭＳ Ｐゴシック" panose="020B0600070205080204" pitchFamily="34" charset="-128"/>
              </a:rPr>
              <a:t>: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 Reglas que permiten determinar el significado de las sentencia</a:t>
            </a:r>
            <a:r>
              <a:rPr 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del lenguaje</a:t>
            </a:r>
            <a:endParaRPr lang="es-ES_tradnl" sz="2400" dirty="0" smtClean="0">
              <a:ea typeface="ＭＳ Ｐゴシック" panose="020B0600070205080204" pitchFamily="34" charset="-128"/>
              <a:cs typeface="Times" panose="02020603050405020304" pitchFamily="18" charset="0"/>
            </a:endParaRPr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B93134E-032C-41E8-9261-A20576B3BAD4}" type="slidenum">
              <a:rPr lang="es-ES_tradnl" sz="1200"/>
              <a:pPr eaLnBrk="1" hangingPunct="1"/>
              <a:t>15</a:t>
            </a:fld>
            <a:endParaRPr lang="es-ES_trad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476672"/>
            <a:ext cx="6798734" cy="1001894"/>
          </a:xfrm>
        </p:spPr>
        <p:txBody>
          <a:bodyPr/>
          <a:lstStyle/>
          <a:p>
            <a:pPr eaLnBrk="1" hangingPunct="1"/>
            <a:r>
              <a:rPr lang="es-ES_tradnl" dirty="0" smtClean="0">
                <a:ea typeface="ＭＳ Ｐゴシック" panose="020B0600070205080204" pitchFamily="34" charset="-128"/>
              </a:rPr>
              <a:t>Lenguajes de Programación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176865" y="1784203"/>
            <a:ext cx="6798736" cy="344499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sz="2400" b="1" i="1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Clasificaci</a:t>
            </a:r>
            <a:r>
              <a:rPr lang="es-ES_tradnl" altLang="ja-JP" sz="2400" b="1" i="1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ón</a:t>
            </a:r>
            <a:r>
              <a:rPr lang="es-ES_tradnl" altLang="ja-JP" sz="24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_tradnl" altLang="ja-JP" sz="2400" dirty="0" smtClean="0"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s-ES_tradnl" sz="24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Lenguaje de m</a:t>
            </a:r>
            <a:r>
              <a:rPr lang="es-ES_tradnl" altLang="ja-JP" sz="24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áquina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endParaRPr lang="es-ES_tradnl" altLang="ja-JP" sz="2400" dirty="0" smtClean="0"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s-ES_tradnl" altLang="ja-JP" sz="24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Lenguaje ensamblador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endParaRPr lang="es-ES_tradnl" altLang="ja-JP" sz="2400" dirty="0" smtClean="0"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s-ES_tradnl" altLang="ja-JP" sz="24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Lenguaje de alto nivel</a:t>
            </a:r>
            <a:endParaRPr lang="es-ES_tradnl" sz="1400" dirty="0" smtClean="0"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_tradnl" sz="1600" dirty="0" smtClean="0">
              <a:ea typeface="ＭＳ Ｐゴシック" panose="020B0600070205080204" pitchFamily="34" charset="-128"/>
              <a:cs typeface="Times" panose="02020603050405020304" pitchFamily="18" charset="0"/>
            </a:endParaRP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E34A1FB-2A63-4EDF-AB78-F3ECAD1CD87A}" type="slidenum">
              <a:rPr lang="es-ES_tradnl" sz="1200"/>
              <a:pPr eaLnBrk="1" hangingPunct="1"/>
              <a:t>16</a:t>
            </a:fld>
            <a:endParaRPr lang="es-ES_trad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548680"/>
            <a:ext cx="6798734" cy="936104"/>
          </a:xfrm>
        </p:spPr>
        <p:txBody>
          <a:bodyPr/>
          <a:lstStyle/>
          <a:p>
            <a:pPr eaLnBrk="1" hangingPunct="1"/>
            <a:r>
              <a:rPr lang="es-ES_tradnl" dirty="0" smtClean="0">
                <a:ea typeface="ＭＳ Ｐゴシック" panose="020B0600070205080204" pitchFamily="34" charset="-128"/>
              </a:rPr>
              <a:t>Lenguaje de Máquina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ES_tradnl" sz="2400" smtClean="0">
                <a:ea typeface="ＭＳ Ｐゴシック" panose="020B0600070205080204" pitchFamily="34" charset="-128"/>
                <a:cs typeface="Times" panose="02020603050405020304" pitchFamily="18" charset="0"/>
              </a:rPr>
              <a:t>Lenguaje mas básico, </a:t>
            </a:r>
            <a:r>
              <a:rPr lang="es-ES_tradnl" sz="2400" b="1" u="sng" smtClean="0">
                <a:solidFill>
                  <a:srgbClr val="75367A"/>
                </a:solidFill>
                <a:ea typeface="ＭＳ Ｐゴシック" panose="020B0600070205080204" pitchFamily="34" charset="-128"/>
                <a:cs typeface="Times" panose="02020603050405020304" pitchFamily="18" charset="0"/>
              </a:rPr>
              <a:t>propio de cada computadora</a:t>
            </a:r>
            <a:r>
              <a:rPr lang="es-ES_tradnl" sz="2400" smtClean="0">
                <a:ea typeface="ＭＳ Ｐゴシック" panose="020B0600070205080204" pitchFamily="34" charset="-128"/>
                <a:cs typeface="Times" panose="02020603050405020304" pitchFamily="18" charset="0"/>
              </a:rPr>
              <a:t>, ya que está relacionado con el diseño del hardware de la misma (dependiente de la computadora)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s-ES_tradnl" sz="2400" smtClean="0"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ES_tradnl" sz="2400" smtClean="0">
                <a:ea typeface="ＭＳ Ｐゴシック" panose="020B0600070205080204" pitchFamily="34" charset="-128"/>
                <a:cs typeface="Times" panose="02020603050405020304" pitchFamily="18" charset="0"/>
              </a:rPr>
              <a:t>Consiste en </a:t>
            </a:r>
            <a:r>
              <a:rPr lang="es-ES_tradnl" sz="2400" b="1" u="sng" smtClean="0">
                <a:solidFill>
                  <a:srgbClr val="75367A"/>
                </a:solidFill>
                <a:ea typeface="ＭＳ Ｐゴシック" panose="020B0600070205080204" pitchFamily="34" charset="-128"/>
                <a:cs typeface="Times" panose="02020603050405020304" pitchFamily="18" charset="0"/>
              </a:rPr>
              <a:t>cadenas de ceros y unos</a:t>
            </a:r>
            <a:r>
              <a:rPr lang="es-ES_tradnl" sz="2400" b="1" smtClean="0">
                <a:solidFill>
                  <a:srgbClr val="75367A"/>
                </a:solidFill>
                <a:ea typeface="ＭＳ Ｐゴシック" panose="020B0600070205080204" pitchFamily="34" charset="-128"/>
                <a:cs typeface="Times" panose="02020603050405020304" pitchFamily="18" charset="0"/>
              </a:rPr>
              <a:t> </a:t>
            </a:r>
            <a:r>
              <a:rPr lang="es-ES_tradnl" sz="2400" smtClean="0">
                <a:ea typeface="ＭＳ Ｐゴシック" panose="020B0600070205080204" pitchFamily="34" charset="-128"/>
                <a:cs typeface="Times" panose="02020603050405020304" pitchFamily="18" charset="0"/>
              </a:rPr>
              <a:t>(sistema numérico binario)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s-ES_tradnl" sz="2400" smtClean="0"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s-ES_tradnl" sz="2400" smtClean="0">
                <a:ea typeface="ＭＳ Ｐゴシック" panose="020B0600070205080204" pitchFamily="34" charset="-128"/>
                <a:cs typeface="Times" panose="02020603050405020304" pitchFamily="18" charset="0"/>
              </a:rPr>
              <a:t>El programador debe conocer la arquitectura de la computadora</a:t>
            </a:r>
          </a:p>
          <a:p>
            <a:pPr eaLnBrk="1" hangingPunct="1">
              <a:buFontTx/>
              <a:buChar char="•"/>
            </a:pPr>
            <a:endParaRPr lang="es-ES_tradnl" smtClean="0">
              <a:ea typeface="ＭＳ Ｐゴシック" panose="020B0600070205080204" pitchFamily="34" charset="-128"/>
              <a:cs typeface="Times" panose="02020603050405020304" pitchFamily="18" charset="0"/>
            </a:endParaRPr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36D6EF5-23AB-4F8B-9EF4-CFA7C5C93572}" type="slidenum">
              <a:rPr lang="es-ES_tradnl" sz="1200"/>
              <a:pPr eaLnBrk="1" hangingPunct="1"/>
              <a:t>17</a:t>
            </a:fld>
            <a:endParaRPr lang="es-ES_trad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548680"/>
            <a:ext cx="6798734" cy="864096"/>
          </a:xfrm>
        </p:spPr>
        <p:txBody>
          <a:bodyPr/>
          <a:lstStyle/>
          <a:p>
            <a:pPr eaLnBrk="1" hangingPunct="1"/>
            <a:r>
              <a:rPr lang="es-ES_tradnl" dirty="0" smtClean="0">
                <a:ea typeface="ＭＳ Ｐゴシック" panose="020B0600070205080204" pitchFamily="34" charset="-128"/>
              </a:rPr>
              <a:t>Lenguaje de Máquina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1176865" y="2060848"/>
            <a:ext cx="6798736" cy="3444997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buFontTx/>
              <a:buChar char="•"/>
            </a:pPr>
            <a:r>
              <a:rPr lang="es-ES_tradnl" sz="2400" b="1" i="1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Operaciones b</a:t>
            </a:r>
            <a:r>
              <a:rPr lang="es-ES_tradnl" altLang="ja-JP" sz="2400" b="1" i="1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ásicas</a:t>
            </a:r>
            <a:r>
              <a:rPr lang="es-ES_tradnl" sz="24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:</a:t>
            </a:r>
          </a:p>
          <a:p>
            <a:pPr lvl="1" eaLnBrk="1" hangingPunct="1">
              <a:buClr>
                <a:srgbClr val="95B3D7"/>
              </a:buClr>
              <a:buFontTx/>
              <a:buChar char="•"/>
            </a:pPr>
            <a:r>
              <a:rPr lang="es-ES_tradnl" sz="20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Cargar datos desde la memoria</a:t>
            </a:r>
          </a:p>
          <a:p>
            <a:pPr lvl="1" eaLnBrk="1" hangingPunct="1">
              <a:buClr>
                <a:srgbClr val="95B3D7"/>
              </a:buClr>
              <a:buFontTx/>
              <a:buChar char="•"/>
            </a:pPr>
            <a:r>
              <a:rPr lang="es-ES_tradnl" sz="20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Almacenar datos en memoria</a:t>
            </a:r>
          </a:p>
          <a:p>
            <a:pPr lvl="1" eaLnBrk="1" hangingPunct="1">
              <a:buClr>
                <a:srgbClr val="95B3D7"/>
              </a:buClr>
              <a:buFontTx/>
              <a:buChar char="•"/>
            </a:pPr>
            <a:r>
              <a:rPr lang="es-ES_tradnl" sz="20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Operaciones aritméticas</a:t>
            </a:r>
          </a:p>
          <a:p>
            <a:pPr lvl="1" eaLnBrk="1" hangingPunct="1">
              <a:buClr>
                <a:srgbClr val="95B3D7"/>
              </a:buClr>
              <a:buFontTx/>
              <a:buChar char="•"/>
            </a:pPr>
            <a:r>
              <a:rPr lang="es-ES_tradnl" sz="20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Operaciones de comparación</a:t>
            </a:r>
          </a:p>
          <a:p>
            <a:pPr lvl="1" eaLnBrk="1" hangingPunct="1">
              <a:buClr>
                <a:srgbClr val="95B3D7"/>
              </a:buClr>
              <a:buFontTx/>
              <a:buNone/>
            </a:pPr>
            <a:endParaRPr lang="es-ES_tradnl" sz="2000" dirty="0" smtClean="0"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lvl="1" eaLnBrk="1" hangingPunct="1">
              <a:buClr>
                <a:srgbClr val="95B3D7"/>
              </a:buClr>
              <a:buFontTx/>
              <a:buNone/>
            </a:pPr>
            <a:r>
              <a:rPr lang="es-ES_tradnl" sz="2000" b="1" u="sng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Ejemplo</a:t>
            </a:r>
            <a:r>
              <a:rPr lang="es-ES_tradnl" sz="2000" b="1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: C = A + B</a:t>
            </a:r>
          </a:p>
          <a:p>
            <a:pPr lvl="1" eaLnBrk="1" hangingPunct="1">
              <a:buClr>
                <a:srgbClr val="95B3D7"/>
              </a:buClr>
              <a:buFontTx/>
              <a:buNone/>
            </a:pPr>
            <a:endParaRPr lang="es-ES_tradnl" sz="2000" b="1" dirty="0" smtClean="0"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lvl="1" eaLnBrk="1" hangingPunct="1">
              <a:buClr>
                <a:srgbClr val="95B3D7"/>
              </a:buClr>
              <a:buFontTx/>
              <a:buNone/>
            </a:pPr>
            <a:r>
              <a:rPr lang="es-ES_tradnl" sz="2000" dirty="0" smtClean="0">
                <a:ea typeface="ＭＳ Ｐゴシック" panose="020B0600070205080204" pitchFamily="34" charset="-128"/>
              </a:rPr>
              <a:t>	0001010110000001</a:t>
            </a:r>
          </a:p>
          <a:p>
            <a:pPr lvl="1" eaLnBrk="1" hangingPunct="1">
              <a:buClr>
                <a:srgbClr val="95B3D7"/>
              </a:buClr>
              <a:buFontTx/>
              <a:buNone/>
            </a:pPr>
            <a:r>
              <a:rPr lang="es-ES_tradnl" sz="2000" dirty="0" smtClean="0">
                <a:ea typeface="ＭＳ Ｐゴシック" panose="020B0600070205080204" pitchFamily="34" charset="-128"/>
              </a:rPr>
              <a:t>	0001011110000010</a:t>
            </a:r>
          </a:p>
          <a:p>
            <a:pPr lvl="1" eaLnBrk="1" hangingPunct="1">
              <a:buClr>
                <a:srgbClr val="95B3D7"/>
              </a:buClr>
              <a:buFontTx/>
              <a:buNone/>
            </a:pPr>
            <a:r>
              <a:rPr lang="es-ES_tradnl" sz="2000" dirty="0" smtClean="0">
                <a:ea typeface="ＭＳ Ｐゴシック" panose="020B0600070205080204" pitchFamily="34" charset="-128"/>
              </a:rPr>
              <a:t>	0001011010000011</a:t>
            </a:r>
          </a:p>
          <a:p>
            <a:pPr lvl="1" eaLnBrk="1" hangingPunct="1">
              <a:buClr>
                <a:srgbClr val="95B3D7"/>
              </a:buClr>
              <a:buFontTx/>
              <a:buNone/>
            </a:pPr>
            <a:r>
              <a:rPr lang="es-ES_tradnl" sz="1800" dirty="0" smtClean="0">
                <a:ea typeface="ＭＳ Ｐゴシック" panose="020B0600070205080204" pitchFamily="34" charset="-128"/>
              </a:rPr>
              <a:t>	</a:t>
            </a:r>
            <a:r>
              <a:rPr lang="es-ES_tradnl" sz="2000" dirty="0" smtClean="0">
                <a:ea typeface="ＭＳ Ｐゴシック" panose="020B0600070205080204" pitchFamily="34" charset="-128"/>
              </a:rPr>
              <a:t>0001011010000111</a:t>
            </a:r>
          </a:p>
        </p:txBody>
      </p:sp>
      <p:sp>
        <p:nvSpPr>
          <p:cNvPr id="22534" name="AutoShape 5"/>
          <p:cNvSpPr>
            <a:spLocks/>
          </p:cNvSpPr>
          <p:nvPr/>
        </p:nvSpPr>
        <p:spPr bwMode="auto">
          <a:xfrm>
            <a:off x="3581400" y="4149824"/>
            <a:ext cx="228600" cy="1295400"/>
          </a:xfrm>
          <a:prstGeom prst="rightBrace">
            <a:avLst>
              <a:gd name="adj1" fmla="val 29167"/>
              <a:gd name="adj2" fmla="val 50000"/>
            </a:avLst>
          </a:prstGeom>
          <a:noFill/>
          <a:ln w="571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_tradnl"/>
          </a:p>
        </p:txBody>
      </p:sp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4114800" y="4365104"/>
            <a:ext cx="4067175" cy="830262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b="1" dirty="0">
                <a:solidFill>
                  <a:schemeClr val="bg1"/>
                </a:solidFill>
                <a:latin typeface="Arial" panose="020B0604020202020204" pitchFamily="34" charset="0"/>
              </a:rPr>
              <a:t>Segmento de programa en </a:t>
            </a:r>
          </a:p>
          <a:p>
            <a:pPr eaLnBrk="1" hangingPunct="1"/>
            <a:r>
              <a:rPr lang="es-ES_tradnl" b="1" dirty="0">
                <a:solidFill>
                  <a:schemeClr val="bg1"/>
                </a:solidFill>
                <a:latin typeface="Arial" panose="020B0604020202020204" pitchFamily="34" charset="0"/>
              </a:rPr>
              <a:t>lenguaje de m</a:t>
            </a:r>
            <a:r>
              <a:rPr lang="es-ES_tradnl" altLang="ja-JP" b="1" dirty="0">
                <a:solidFill>
                  <a:schemeClr val="bg1"/>
                </a:solidFill>
                <a:latin typeface="Arial" panose="020B0604020202020204" pitchFamily="34" charset="0"/>
              </a:rPr>
              <a:t>áquina</a:t>
            </a:r>
            <a:endParaRPr lang="es-ES_tradnl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8BF5A63-C159-4C2C-A086-F0CBB3458890}" type="slidenum">
              <a:rPr lang="es-ES_tradnl" sz="1200"/>
              <a:pPr eaLnBrk="1" hangingPunct="1"/>
              <a:t>18</a:t>
            </a:fld>
            <a:endParaRPr lang="es-ES_trad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476672"/>
            <a:ext cx="6798734" cy="1080120"/>
          </a:xfrm>
        </p:spPr>
        <p:txBody>
          <a:bodyPr>
            <a:normAutofit/>
          </a:bodyPr>
          <a:lstStyle/>
          <a:p>
            <a:pPr eaLnBrk="1" hangingPunct="1"/>
            <a:r>
              <a:rPr lang="es-ES_tradnl" sz="3200" dirty="0" smtClean="0">
                <a:ea typeface="ＭＳ Ｐゴシック" panose="020B0600070205080204" pitchFamily="34" charset="-128"/>
              </a:rPr>
              <a:t>Lenguaje Ensamblador o de bajo nivel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1176865" y="1712195"/>
            <a:ext cx="6798736" cy="3444997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buFont typeface="Wingdings" panose="05000000000000000000" pitchFamily="2" charset="2"/>
              <a:buChar char="n"/>
            </a:pPr>
            <a:r>
              <a:rPr lang="es-ES_tradnl" sz="24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Consiste en abreviaturas similares al inglés, llamadas </a:t>
            </a:r>
            <a:r>
              <a:rPr lang="es-ES_tradnl" sz="2400" b="1" u="sng" dirty="0" smtClean="0">
                <a:solidFill>
                  <a:srgbClr val="4D264D"/>
                </a:solidFill>
                <a:ea typeface="ＭＳ Ｐゴシック" panose="020B0600070205080204" pitchFamily="34" charset="-128"/>
                <a:cs typeface="Times" panose="02020603050405020304" pitchFamily="18" charset="0"/>
              </a:rPr>
              <a:t>instrucciones mnemotécnicas</a:t>
            </a:r>
            <a:r>
              <a:rPr lang="es-ES_tradnl" sz="24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, que permiten representar las operaciones elementales de la computadora</a:t>
            </a:r>
          </a:p>
          <a:p>
            <a:pPr lvl="1" eaLnBrk="1" hangingPunct="1">
              <a:buClr>
                <a:srgbClr val="95B3D7"/>
              </a:buClr>
              <a:buFontTx/>
              <a:buNone/>
            </a:pPr>
            <a:endParaRPr lang="es-ES_tradnl" sz="2000" dirty="0" smtClean="0"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lvl="1" eaLnBrk="1" hangingPunct="1">
              <a:buClr>
                <a:srgbClr val="95B3D7"/>
              </a:buClr>
              <a:buFontTx/>
              <a:buNone/>
            </a:pPr>
            <a:r>
              <a:rPr lang="es-ES_tradnl" sz="2100" b="1" u="sng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Ejemplo</a:t>
            </a:r>
            <a:r>
              <a:rPr lang="es-ES_tradnl" sz="2100" b="1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: C = A + B</a:t>
            </a:r>
            <a:endParaRPr lang="es-ES_tradnl" sz="2100" dirty="0" smtClean="0"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s-ES_tradnl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		</a:t>
            </a:r>
          </a:p>
          <a:p>
            <a:pPr eaLnBrk="1" hangingPunct="1">
              <a:buFontTx/>
              <a:buNone/>
            </a:pPr>
            <a:r>
              <a:rPr lang="es-ES_tradnl" sz="18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				LOAD A	    </a:t>
            </a:r>
          </a:p>
          <a:p>
            <a:pPr lvl="1" eaLnBrk="1" hangingPunct="1">
              <a:buClr>
                <a:srgbClr val="95B3D7"/>
              </a:buClr>
              <a:buFontTx/>
              <a:buNone/>
            </a:pPr>
            <a:r>
              <a:rPr lang="es-ES_tradnl" sz="18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			 ADD B	     </a:t>
            </a:r>
          </a:p>
          <a:p>
            <a:pPr lvl="1" eaLnBrk="1" hangingPunct="1">
              <a:buClr>
                <a:srgbClr val="95B3D7"/>
              </a:buClr>
              <a:buFontTx/>
              <a:buNone/>
            </a:pPr>
            <a:r>
              <a:rPr lang="es-ES_tradnl" sz="18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			 STORE C    </a:t>
            </a:r>
          </a:p>
        </p:txBody>
      </p:sp>
      <p:sp>
        <p:nvSpPr>
          <p:cNvPr id="34821" name="AutoShape 7"/>
          <p:cNvSpPr>
            <a:spLocks/>
          </p:cNvSpPr>
          <p:nvPr/>
        </p:nvSpPr>
        <p:spPr bwMode="auto">
          <a:xfrm>
            <a:off x="3691136" y="3946376"/>
            <a:ext cx="304800" cy="1066800"/>
          </a:xfrm>
          <a:prstGeom prst="rightBrace">
            <a:avLst>
              <a:gd name="adj1" fmla="val 29167"/>
              <a:gd name="adj2" fmla="val 50000"/>
            </a:avLst>
          </a:prstGeom>
          <a:noFill/>
          <a:ln w="57150">
            <a:solidFill>
              <a:srgbClr val="C96D0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_tradnl"/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4283968" y="4038898"/>
            <a:ext cx="4067175" cy="830262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b="1" dirty="0">
                <a:solidFill>
                  <a:srgbClr val="FFFFFF"/>
                </a:solidFill>
                <a:latin typeface="Arial" panose="020B0604020202020204" pitchFamily="34" charset="0"/>
              </a:rPr>
              <a:t>Segmento de programa en </a:t>
            </a:r>
          </a:p>
          <a:p>
            <a:pPr eaLnBrk="1" hangingPunct="1"/>
            <a:r>
              <a:rPr lang="es-ES_tradnl" b="1" dirty="0">
                <a:solidFill>
                  <a:srgbClr val="FFFFFF"/>
                </a:solidFill>
                <a:latin typeface="Arial" panose="020B0604020202020204" pitchFamily="34" charset="0"/>
              </a:rPr>
              <a:t>lenguaje ensamblador</a:t>
            </a:r>
            <a:endParaRPr lang="es-ES_tradnl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F83AB7E-258B-4C85-A17F-22E55CCD0205}" type="slidenum">
              <a:rPr lang="es-ES_tradnl" sz="1200"/>
              <a:pPr eaLnBrk="1" hangingPunct="1"/>
              <a:t>19</a:t>
            </a:fld>
            <a:endParaRPr lang="es-ES_trad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57200" y="1916832"/>
            <a:ext cx="8305800" cy="3733800"/>
          </a:xfrm>
          <a:prstGeom prst="rect">
            <a:avLst/>
          </a:prstGeom>
          <a:gradFill rotWithShape="1">
            <a:gsLst>
              <a:gs pos="0">
                <a:srgbClr val="FF9A99"/>
              </a:gs>
              <a:gs pos="100000">
                <a:srgbClr val="D1403C"/>
              </a:gs>
            </a:gsLst>
            <a:lin ang="5400000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endParaRPr lang="es-ES_tradn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es-ES_tradnl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Sistema computacional = Hardware + Software + Datos + Usuarios</a:t>
            </a:r>
          </a:p>
          <a:p>
            <a:pPr eaLnBrk="1" hangingPunct="1">
              <a:lnSpc>
                <a:spcPct val="5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endParaRPr lang="es-ES_tradn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r>
              <a:rPr lang="es-ES_tradnl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Componentes físicos o equipo (hardware)</a:t>
            </a:r>
            <a:endParaRPr lang="es-ES_tradn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endParaRPr lang="es-ES_tradn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r>
              <a:rPr lang="es-ES_tradnl" sz="2000" b="1" i="1" dirty="0">
                <a:solidFill>
                  <a:srgbClr val="000090"/>
                </a:solidFill>
                <a:latin typeface="Calibri" panose="020F0502020204030204" pitchFamily="34" charset="0"/>
              </a:rPr>
              <a:t>Componentes lógicos o programas (software)</a:t>
            </a:r>
            <a:endParaRPr lang="es-ES_tradnl" sz="2000" b="1" dirty="0">
              <a:solidFill>
                <a:srgbClr val="00009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endParaRPr lang="es-ES_tradn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r>
              <a:rPr lang="es-ES_tradnl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Datos que son convertidos en información por el sistema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endParaRPr lang="es-ES_tradnl" sz="20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r>
              <a:rPr lang="es-ES_tradnl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Usuarios o personas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endParaRPr lang="es-VE" sz="2800" dirty="0">
              <a:solidFill>
                <a:srgbClr val="FFFFFF"/>
              </a:solidFill>
              <a:latin typeface="Calibri" panose="020F0502020204030204" pitchFamily="34" charset="0"/>
              <a:cs typeface="Times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620688"/>
            <a:ext cx="6798734" cy="879998"/>
          </a:xfrm>
        </p:spPr>
        <p:txBody>
          <a:bodyPr/>
          <a:lstStyle/>
          <a:p>
            <a:pPr eaLnBrk="1" hangingPunct="1"/>
            <a:r>
              <a:rPr lang="es-ES_tradnl" dirty="0" smtClean="0">
                <a:ea typeface="ＭＳ Ｐゴシック" panose="020B0600070205080204" pitchFamily="34" charset="-128"/>
              </a:rPr>
              <a:t>Componentes de la computadora</a:t>
            </a:r>
            <a:endParaRPr lang="es-VE" dirty="0" smtClean="0">
              <a:ea typeface="ＭＳ Ｐゴシック" panose="020B0600070205080204" pitchFamily="34" charset="-128"/>
            </a:endParaRP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32ED005-FB5B-4FB5-9641-CA7717B82871}" type="slidenum">
              <a:rPr lang="es-ES_tradnl" sz="1200"/>
              <a:pPr eaLnBrk="1" hangingPunct="1"/>
              <a:t>2</a:t>
            </a:fld>
            <a:endParaRPr lang="es-ES_trad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548680"/>
            <a:ext cx="6798734" cy="892400"/>
          </a:xfrm>
        </p:spPr>
        <p:txBody>
          <a:bodyPr>
            <a:normAutofit/>
          </a:bodyPr>
          <a:lstStyle/>
          <a:p>
            <a:pPr eaLnBrk="1" hangingPunct="1"/>
            <a:r>
              <a:rPr lang="es-ES_tradnl" sz="3200" dirty="0" smtClean="0">
                <a:ea typeface="ＭＳ Ｐゴシック" panose="020B0600070205080204" pitchFamily="34" charset="-128"/>
              </a:rPr>
              <a:t>Lenguaje Ensamblador o de bajo nivel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176865" y="1412776"/>
            <a:ext cx="6798736" cy="3444997"/>
          </a:xfrm>
        </p:spPr>
        <p:txBody>
          <a:bodyPr/>
          <a:lstStyle/>
          <a:p>
            <a:pPr algn="just" eaLnBrk="1" hangingPunct="1"/>
            <a:r>
              <a:rPr lang="es-ES_tradnl" sz="2800" dirty="0" smtClean="0">
                <a:ea typeface="ＭＳ Ｐゴシック" panose="020B0600070205080204" pitchFamily="34" charset="-128"/>
              </a:rPr>
              <a:t>La computadora no entiende </a:t>
            </a:r>
            <a:r>
              <a:rPr lang="es-ES_tradnl" sz="2800" b="1" u="sng" dirty="0" smtClean="0">
                <a:solidFill>
                  <a:srgbClr val="4D264D"/>
                </a:solidFill>
                <a:ea typeface="ＭＳ Ｐゴシック" panose="020B0600070205080204" pitchFamily="34" charset="-128"/>
              </a:rPr>
              <a:t>directamente lenguaje ensamblador</a:t>
            </a:r>
            <a:r>
              <a:rPr lang="es-ES_tradnl" sz="2800" dirty="0" smtClean="0">
                <a:ea typeface="ＭＳ Ｐゴシック" panose="020B0600070205080204" pitchFamily="34" charset="-128"/>
              </a:rPr>
              <a:t> por lo que un programa escrito en este lenguaje tiene que ser </a:t>
            </a:r>
            <a:r>
              <a:rPr lang="es-ES_tradnl" sz="2800" b="1" u="sng" dirty="0" smtClean="0">
                <a:solidFill>
                  <a:srgbClr val="4D264D"/>
                </a:solidFill>
                <a:ea typeface="ＭＳ Ｐゴシック" panose="020B0600070205080204" pitchFamily="34" charset="-128"/>
              </a:rPr>
              <a:t>traducido</a:t>
            </a:r>
            <a:r>
              <a:rPr lang="es-ES_tradnl" sz="2800" b="1" dirty="0" smtClean="0">
                <a:ea typeface="ＭＳ Ｐゴシック" panose="020B0600070205080204" pitchFamily="34" charset="-128"/>
              </a:rPr>
              <a:t> </a:t>
            </a:r>
            <a:r>
              <a:rPr lang="es-ES_tradnl" sz="2800" dirty="0" smtClean="0">
                <a:ea typeface="ＭＳ Ｐゴシック" panose="020B0600070205080204" pitchFamily="34" charset="-128"/>
              </a:rPr>
              <a:t>a </a:t>
            </a:r>
            <a:r>
              <a:rPr lang="es-ES_tradnl" sz="2800" b="1" u="sng" dirty="0" smtClean="0">
                <a:solidFill>
                  <a:srgbClr val="4D264D"/>
                </a:solidFill>
                <a:ea typeface="ＭＳ Ｐゴシック" panose="020B0600070205080204" pitchFamily="34" charset="-128"/>
              </a:rPr>
              <a:t>lenguaje de máquina</a:t>
            </a:r>
            <a:r>
              <a:rPr lang="es-ES_tradnl" sz="2800" b="1" dirty="0" smtClean="0">
                <a:solidFill>
                  <a:srgbClr val="4D264D"/>
                </a:solidFill>
                <a:ea typeface="ＭＳ Ｐゴシック" panose="020B0600070205080204" pitchFamily="34" charset="-128"/>
              </a:rPr>
              <a:t> </a:t>
            </a:r>
            <a:r>
              <a:rPr lang="es-ES_tradnl" sz="2800" dirty="0" smtClean="0">
                <a:ea typeface="ＭＳ Ｐゴシック" panose="020B0600070205080204" pitchFamily="34" charset="-128"/>
              </a:rPr>
              <a:t>por un programa llamado un </a:t>
            </a:r>
            <a:r>
              <a:rPr lang="es-ES_tradnl" sz="2800" b="1" i="1" u="sng" dirty="0" smtClean="0">
                <a:solidFill>
                  <a:srgbClr val="4D264D"/>
                </a:solidFill>
                <a:ea typeface="ＭＳ Ｐゴシック" panose="020B0600070205080204" pitchFamily="34" charset="-128"/>
              </a:rPr>
              <a:t>ensamblador</a:t>
            </a:r>
            <a:r>
              <a:rPr lang="es-ES_tradnl" sz="2800" b="1" dirty="0" smtClean="0">
                <a:solidFill>
                  <a:srgbClr val="4D264D"/>
                </a:solidFill>
                <a:ea typeface="ＭＳ Ｐゴシック" panose="020B0600070205080204" pitchFamily="34" charset="-128"/>
              </a:rPr>
              <a:t> </a:t>
            </a:r>
            <a:r>
              <a:rPr lang="es-ES_tradnl" sz="2800" dirty="0" smtClean="0">
                <a:ea typeface="ＭＳ Ｐゴシック" panose="020B0600070205080204" pitchFamily="34" charset="-128"/>
              </a:rPr>
              <a:t>para que pueda ser ejecutado por la computadora</a:t>
            </a:r>
            <a:endParaRPr lang="es-ES_tradnl" dirty="0" smtClean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s-ES_tradnl" dirty="0" smtClean="0">
              <a:ea typeface="ＭＳ Ｐゴシック" panose="020B0600070205080204" pitchFamily="34" charset="-128"/>
            </a:endParaRPr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1143000" y="4326731"/>
            <a:ext cx="1819275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s-ES_tradnl" sz="1800" b="1" dirty="0">
                <a:solidFill>
                  <a:srgbClr val="000000"/>
                </a:solidFill>
                <a:latin typeface="Arial" panose="020B0604020202020204" pitchFamily="34" charset="0"/>
              </a:rPr>
              <a:t>Programa escrito en lenguaje ensamblador (código fuente)</a:t>
            </a:r>
            <a:endParaRPr lang="es-ES_tradnl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2590800" y="4869160"/>
            <a:ext cx="727075" cy="0"/>
          </a:xfrm>
          <a:prstGeom prst="line">
            <a:avLst/>
          </a:prstGeom>
          <a:noFill/>
          <a:ln w="57150">
            <a:solidFill>
              <a:schemeClr val="accent6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s-ES_tradnl">
              <a:latin typeface="Times New Roman" pitchFamily="-65" charset="0"/>
              <a:ea typeface="+mn-ea"/>
            </a:endParaRPr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6467475" y="4343400"/>
            <a:ext cx="1762125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s-ES_tradnl" sz="1800" b="1">
                <a:solidFill>
                  <a:srgbClr val="000000"/>
                </a:solidFill>
                <a:latin typeface="Arial" panose="020B0604020202020204" pitchFamily="34" charset="0"/>
              </a:rPr>
              <a:t>Programa escrito en lenguaje de m</a:t>
            </a:r>
            <a:r>
              <a:rPr lang="es-ES_tradnl" altLang="ja-JP" sz="1800" b="1">
                <a:solidFill>
                  <a:srgbClr val="000000"/>
                </a:solidFill>
                <a:latin typeface="Arial" panose="020B0604020202020204" pitchFamily="34" charset="0"/>
              </a:rPr>
              <a:t>áquina (código objeto)</a:t>
            </a:r>
            <a:endParaRPr lang="es-ES_tradnl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5810250" y="4869160"/>
            <a:ext cx="609600" cy="0"/>
          </a:xfrm>
          <a:prstGeom prst="line">
            <a:avLst/>
          </a:prstGeom>
          <a:noFill/>
          <a:ln w="57150">
            <a:solidFill>
              <a:schemeClr val="accent6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s-ES_tradnl">
              <a:latin typeface="Times New Roman" pitchFamily="-65" charset="0"/>
              <a:ea typeface="+mn-ea"/>
            </a:endParaRP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3429000" y="4550891"/>
            <a:ext cx="2200275" cy="822325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  <a:contourClr>
              <a:schemeClr val="folHlink"/>
            </a:contourClr>
          </a:sp3d>
        </p:spPr>
        <p:txBody>
          <a:bodyPr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s-ES_tradnl" b="1">
                <a:solidFill>
                  <a:srgbClr val="FFFFFF"/>
                </a:solidFill>
                <a:latin typeface="Arial" panose="020B0604020202020204" pitchFamily="34" charset="0"/>
              </a:rPr>
              <a:t>Ensamblador</a:t>
            </a:r>
            <a:endParaRPr lang="es-ES_tradnl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s-ES_tradnl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5850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DC6DAF5-71CA-4BE1-8DDE-738030A4BAD9}" type="slidenum">
              <a:rPr lang="es-ES_tradnl" sz="1200"/>
              <a:pPr eaLnBrk="1" hangingPunct="1"/>
              <a:t>20</a:t>
            </a:fld>
            <a:endParaRPr lang="es-ES_trad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548680"/>
            <a:ext cx="6798734" cy="936104"/>
          </a:xfrm>
        </p:spPr>
        <p:txBody>
          <a:bodyPr>
            <a:normAutofit/>
          </a:bodyPr>
          <a:lstStyle/>
          <a:p>
            <a:pPr eaLnBrk="1" hangingPunct="1"/>
            <a:r>
              <a:rPr lang="es-ES_tradnl" sz="3200" dirty="0" smtClean="0">
                <a:ea typeface="ＭＳ Ｐゴシック" panose="020B0600070205080204" pitchFamily="34" charset="-128"/>
              </a:rPr>
              <a:t>Lenguaje Ensamblador o de bajo nivel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176865" y="2420888"/>
            <a:ext cx="6798736" cy="3444997"/>
          </a:xfrm>
        </p:spPr>
        <p:txBody>
          <a:bodyPr/>
          <a:lstStyle/>
          <a:p>
            <a:pPr algn="just" eaLnBrk="1" hangingPunct="1"/>
            <a:r>
              <a:rPr lang="es-ES_tradnl" sz="2400" dirty="0" smtClean="0">
                <a:ea typeface="ＭＳ Ｐゴシック" panose="020B0600070205080204" pitchFamily="34" charset="-128"/>
              </a:rPr>
              <a:t>Son dependientes de la arquitectura de la computadora (dependientes de la m</a:t>
            </a:r>
            <a:r>
              <a:rPr lang="es-ES_tradnl" altLang="ja-JP" sz="2400" dirty="0" smtClean="0">
                <a:ea typeface="ＭＳ ゴシック" panose="020B0609070205080204" pitchFamily="49" charset="-128"/>
              </a:rPr>
              <a:t>áquina)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, todo programa escrito en un lenguaje ensamblador particular tendrá que ser reescrito si se va a ejecutar en otro tipo de computadora</a:t>
            </a:r>
          </a:p>
          <a:p>
            <a:pPr algn="just" eaLnBrk="1" hangingPunct="1"/>
            <a:endParaRPr lang="es-ES_tradnl" sz="2400" dirty="0" smtClean="0">
              <a:ea typeface="ＭＳ Ｐゴシック" panose="020B0600070205080204" pitchFamily="34" charset="-128"/>
            </a:endParaRPr>
          </a:p>
          <a:p>
            <a:pPr algn="just" eaLnBrk="1" hangingPunct="1"/>
            <a:r>
              <a:rPr lang="es-ES_tradnl" sz="2400" dirty="0" smtClean="0">
                <a:ea typeface="ＭＳ Ｐゴシック" panose="020B0600070205080204" pitchFamily="34" charset="-128"/>
              </a:rPr>
              <a:t>Requieren que el programador tenga un buen conocimiento de la arquitectura de la computadora</a:t>
            </a:r>
          </a:p>
        </p:txBody>
      </p: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AA6491B-D3A9-4C4A-96ED-9F4E0F00BB3F}" type="slidenum">
              <a:rPr lang="es-ES_tradnl" sz="1200"/>
              <a:pPr eaLnBrk="1" hangingPunct="1"/>
              <a:t>21</a:t>
            </a:fld>
            <a:endParaRPr lang="es-ES_trad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548680"/>
            <a:ext cx="6798734" cy="864096"/>
          </a:xfrm>
        </p:spPr>
        <p:txBody>
          <a:bodyPr/>
          <a:lstStyle/>
          <a:p>
            <a:pPr eaLnBrk="1" hangingPunct="1"/>
            <a:r>
              <a:rPr lang="es-ES_tradnl" dirty="0" smtClean="0">
                <a:ea typeface="ＭＳ Ｐゴシック" panose="020B0600070205080204" pitchFamily="34" charset="-128"/>
              </a:rPr>
              <a:t>Lenguaje de Alto Nivel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793750" y="1628800"/>
            <a:ext cx="7359650" cy="472122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s-ES_tradnl" sz="24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Permite a los programadores escribir programas en un lenguaje mas familiar para ellos y que contiene notaciones matemáticas comúnmente utilizadas (independiente de la máquina)</a:t>
            </a:r>
          </a:p>
          <a:p>
            <a:pPr algn="just" eaLnBrk="1" hangingPunct="1">
              <a:lnSpc>
                <a:spcPct val="80000"/>
              </a:lnSpc>
            </a:pPr>
            <a:endParaRPr lang="es-ES_tradnl" sz="2400" dirty="0" smtClean="0"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s-ES_tradnl" sz="24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La programación es mas fácil para los programadores ya que no necesitan conocer la arquitectura de la computadora</a:t>
            </a:r>
          </a:p>
          <a:p>
            <a:pPr algn="just" eaLnBrk="1" hangingPunct="1">
              <a:lnSpc>
                <a:spcPct val="80000"/>
              </a:lnSpc>
            </a:pPr>
            <a:endParaRPr lang="es-ES_tradnl" sz="2400" dirty="0" smtClean="0">
              <a:ea typeface="ＭＳ Ｐゴシック" panose="020B0600070205080204" pitchFamily="34" charset="-128"/>
              <a:cs typeface="Times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s-ES_tradnl" sz="2400" dirty="0" smtClean="0">
                <a:ea typeface="ＭＳ Ｐゴシック" panose="020B0600070205080204" pitchFamily="34" charset="-128"/>
              </a:rPr>
              <a:t>Son independientes de la máquina, cualquier programa escrito en un lenguaje de alto nivel particular (que tiene una versión estandarizada) puede ser ejecutado en cualquier computadora</a:t>
            </a:r>
          </a:p>
          <a:p>
            <a:pPr eaLnBrk="1" hangingPunct="1">
              <a:lnSpc>
                <a:spcPct val="80000"/>
              </a:lnSpc>
            </a:pPr>
            <a:endParaRPr lang="es-ES_tradnl" dirty="0" smtClean="0">
              <a:ea typeface="ＭＳ Ｐゴシック" panose="020B0600070205080204" pitchFamily="34" charset="-128"/>
            </a:endParaRPr>
          </a:p>
        </p:txBody>
      </p:sp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07D9D95-C828-4F04-9EA4-D994CE73C0F9}" type="slidenum">
              <a:rPr lang="es-ES_tradnl" sz="1200"/>
              <a:pPr eaLnBrk="1" hangingPunct="1"/>
              <a:t>22</a:t>
            </a:fld>
            <a:endParaRPr lang="es-ES_trad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476672"/>
            <a:ext cx="6798734" cy="1001894"/>
          </a:xfrm>
        </p:spPr>
        <p:txBody>
          <a:bodyPr/>
          <a:lstStyle/>
          <a:p>
            <a:pPr eaLnBrk="1" hangingPunct="1"/>
            <a:r>
              <a:rPr lang="es-ES_tradnl" dirty="0" smtClean="0">
                <a:ea typeface="ＭＳ Ｐゴシック" panose="020B0600070205080204" pitchFamily="34" charset="-128"/>
              </a:rPr>
              <a:t>Lenguaje de Alto Nivel</a:t>
            </a:r>
          </a:p>
        </p:txBody>
      </p:sp>
      <p:sp>
        <p:nvSpPr>
          <p:cNvPr id="38915" name="Rectangle 8"/>
          <p:cNvSpPr>
            <a:spLocks noGrp="1" noChangeArrowheads="1"/>
          </p:cNvSpPr>
          <p:nvPr>
            <p:ph idx="1"/>
          </p:nvPr>
        </p:nvSpPr>
        <p:spPr>
          <a:xfrm>
            <a:off x="1176865" y="1928219"/>
            <a:ext cx="6798736" cy="3444997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Tx/>
              <a:buChar char="•"/>
            </a:pPr>
            <a:r>
              <a:rPr lang="es-ES_tradnl" sz="2400" dirty="0" smtClean="0">
                <a:ea typeface="ＭＳ Ｐゴシック" panose="020B0600070205080204" pitchFamily="34" charset="-128"/>
              </a:rPr>
              <a:t>La computadora no entiende directamente lenguaje de alto nivel, por lo que un </a:t>
            </a:r>
            <a:r>
              <a:rPr lang="es-ES_tradnl" sz="2400" u="sng" dirty="0" smtClean="0">
                <a:ea typeface="ＭＳ Ｐゴシック" panose="020B0600070205080204" pitchFamily="34" charset="-128"/>
              </a:rPr>
              <a:t>programa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 escrito en este lenguaje tiene que ser </a:t>
            </a:r>
            <a:r>
              <a:rPr lang="es-ES_tradnl" sz="2400" u="sng" dirty="0" smtClean="0">
                <a:ea typeface="ＭＳ Ｐゴシック" panose="020B0600070205080204" pitchFamily="34" charset="-128"/>
              </a:rPr>
              <a:t>traducido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 a </a:t>
            </a:r>
            <a:r>
              <a:rPr lang="es-ES_tradnl" sz="2400" u="sng" dirty="0" smtClean="0">
                <a:ea typeface="ＭＳ Ｐゴシック" panose="020B0600070205080204" pitchFamily="34" charset="-128"/>
              </a:rPr>
              <a:t>lenguaje de máquina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 por un programa llamado un </a:t>
            </a:r>
            <a:r>
              <a:rPr lang="es-ES_tradnl" sz="2400" i="1" u="sng" dirty="0" smtClean="0">
                <a:ea typeface="ＭＳ Ｐゴシック" panose="020B0600070205080204" pitchFamily="34" charset="-128"/>
              </a:rPr>
              <a:t>compilador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 para que pueda ser ejecutado por la computadora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s-ES_tradnl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s-ES_tradnl" sz="24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38917" name="Text Box 9"/>
          <p:cNvSpPr txBox="1">
            <a:spLocks noChangeArrowheads="1"/>
          </p:cNvSpPr>
          <p:nvPr/>
        </p:nvSpPr>
        <p:spPr bwMode="auto">
          <a:xfrm>
            <a:off x="3733800" y="4406875"/>
            <a:ext cx="1905000" cy="822325"/>
          </a:xfrm>
          <a:prstGeom prst="rect">
            <a:avLst/>
          </a:prstGeom>
          <a:solidFill>
            <a:srgbClr val="FFCC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</p:spPr>
        <p:txBody>
          <a:bodyPr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s-ES_tradnl" b="1" dirty="0">
                <a:solidFill>
                  <a:srgbClr val="FFFFFF"/>
                </a:solidFill>
                <a:latin typeface="Arial" panose="020B0604020202020204" pitchFamily="34" charset="0"/>
              </a:rPr>
              <a:t>Compilador</a:t>
            </a:r>
            <a:endParaRPr lang="es-ES_tradnl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s-ES_tradnl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8918" name="Text Box 10"/>
          <p:cNvSpPr txBox="1">
            <a:spLocks noChangeArrowheads="1"/>
          </p:cNvSpPr>
          <p:nvPr/>
        </p:nvSpPr>
        <p:spPr bwMode="auto">
          <a:xfrm>
            <a:off x="1295400" y="4149080"/>
            <a:ext cx="17526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s-ES_tradnl" sz="1800" b="1" dirty="0">
                <a:solidFill>
                  <a:srgbClr val="000000"/>
                </a:solidFill>
                <a:latin typeface="Arial" panose="020B0604020202020204" pitchFamily="34" charset="0"/>
              </a:rPr>
              <a:t>Programa escrito en lenguaje de alto nivel (c</a:t>
            </a:r>
            <a:r>
              <a:rPr lang="es-ES_tradnl" altLang="ja-JP" sz="1800" b="1" dirty="0">
                <a:solidFill>
                  <a:srgbClr val="000000"/>
                </a:solidFill>
                <a:latin typeface="Arial" panose="020B0604020202020204" pitchFamily="34" charset="0"/>
              </a:rPr>
              <a:t>ódigo fuente)</a:t>
            </a:r>
            <a:endParaRPr lang="es-ES_tradnl" dirty="0">
              <a:latin typeface="Arial" panose="020B0604020202020204" pitchFamily="34" charset="0"/>
            </a:endParaRPr>
          </a:p>
        </p:txBody>
      </p:sp>
      <p:sp>
        <p:nvSpPr>
          <p:cNvPr id="38919" name="Line 11"/>
          <p:cNvSpPr>
            <a:spLocks noChangeShapeType="1"/>
          </p:cNvSpPr>
          <p:nvPr/>
        </p:nvSpPr>
        <p:spPr bwMode="auto">
          <a:xfrm>
            <a:off x="2895600" y="4797152"/>
            <a:ext cx="685800" cy="0"/>
          </a:xfrm>
          <a:prstGeom prst="line">
            <a:avLst/>
          </a:prstGeom>
          <a:noFill/>
          <a:ln w="57150">
            <a:solidFill>
              <a:srgbClr val="5251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VE"/>
          </a:p>
        </p:txBody>
      </p:sp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6477000" y="4221088"/>
            <a:ext cx="17526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s-ES_tradnl" sz="1800" b="1" dirty="0">
                <a:solidFill>
                  <a:srgbClr val="000000"/>
                </a:solidFill>
                <a:latin typeface="Arial" panose="020B0604020202020204" pitchFamily="34" charset="0"/>
              </a:rPr>
              <a:t>Programa escrito en lenguaje de m</a:t>
            </a:r>
            <a:r>
              <a:rPr lang="es-ES_tradnl" altLang="ja-JP" sz="1800" b="1" dirty="0">
                <a:solidFill>
                  <a:srgbClr val="000000"/>
                </a:solidFill>
                <a:latin typeface="Arial" panose="020B0604020202020204" pitchFamily="34" charset="0"/>
              </a:rPr>
              <a:t>áquina (código objeto)</a:t>
            </a:r>
            <a:endParaRPr lang="es-ES_tradnl" dirty="0">
              <a:latin typeface="Arial" panose="020B0604020202020204" pitchFamily="34" charset="0"/>
            </a:endParaRPr>
          </a:p>
        </p:txBody>
      </p:sp>
      <p:sp>
        <p:nvSpPr>
          <p:cNvPr id="38921" name="Line 13"/>
          <p:cNvSpPr>
            <a:spLocks noChangeShapeType="1"/>
          </p:cNvSpPr>
          <p:nvPr/>
        </p:nvSpPr>
        <p:spPr bwMode="auto">
          <a:xfrm>
            <a:off x="5875338" y="4797152"/>
            <a:ext cx="609600" cy="0"/>
          </a:xfrm>
          <a:prstGeom prst="line">
            <a:avLst/>
          </a:prstGeom>
          <a:noFill/>
          <a:ln w="57150">
            <a:solidFill>
              <a:srgbClr val="5251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VE"/>
          </a:p>
        </p:txBody>
      </p:sp>
      <p:sp>
        <p:nvSpPr>
          <p:cNvPr id="38922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9C507B5-41C1-4BBE-96D9-2532292E16ED}" type="slidenum">
              <a:rPr lang="es-ES_tradnl" sz="1200"/>
              <a:pPr eaLnBrk="1" hangingPunct="1"/>
              <a:t>23</a:t>
            </a:fld>
            <a:endParaRPr lang="es-ES_trad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683568" y="1772816"/>
            <a:ext cx="748883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s-ES_tradnl" sz="2800" b="1" u="sng" dirty="0">
                <a:latin typeface="Arial" panose="020B0604020202020204" pitchFamily="34" charset="0"/>
                <a:cs typeface="Times" panose="02020603050405020304" pitchFamily="18" charset="0"/>
              </a:rPr>
              <a:t>Ejemplos</a:t>
            </a:r>
            <a:endParaRPr lang="es-ES_tradnl" sz="2800" i="1" u="sng" dirty="0">
              <a:latin typeface="Arial" panose="020B0604020202020204" pitchFamily="34" charset="0"/>
              <a:cs typeface="Times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s-ES_tradnl" dirty="0">
              <a:latin typeface="Arial" panose="020B0604020202020204" pitchFamily="34" charset="0"/>
              <a:cs typeface="Times" panose="02020603050405020304" pitchFamily="18" charset="0"/>
            </a:endParaRPr>
          </a:p>
          <a:p>
            <a:pPr lvl="1"/>
            <a:r>
              <a:rPr lang="es-ES_tradnl" sz="2000" dirty="0">
                <a:latin typeface="Arial" panose="020B0604020202020204" pitchFamily="34" charset="0"/>
                <a:cs typeface="Times" panose="02020603050405020304" pitchFamily="18" charset="0"/>
              </a:rPr>
              <a:t>	- Java		- BASIC		- Modula 2</a:t>
            </a:r>
          </a:p>
          <a:p>
            <a:pPr lvl="1"/>
            <a:r>
              <a:rPr lang="es-ES_tradnl" sz="2000" dirty="0">
                <a:latin typeface="Arial" panose="020B0604020202020204" pitchFamily="34" charset="0"/>
                <a:cs typeface="Times" panose="02020603050405020304" pitchFamily="18" charset="0"/>
              </a:rPr>
              <a:t>	- C		- Visual Basic		- Logo</a:t>
            </a:r>
          </a:p>
          <a:p>
            <a:pPr lvl="1"/>
            <a:r>
              <a:rPr lang="es-ES_tradnl" sz="2000" dirty="0">
                <a:latin typeface="Arial" panose="020B0604020202020204" pitchFamily="34" charset="0"/>
                <a:cs typeface="Times" panose="02020603050405020304" pitchFamily="18" charset="0"/>
              </a:rPr>
              <a:t>	- C++		- Pascal		- Ruby</a:t>
            </a:r>
          </a:p>
          <a:p>
            <a:pPr lvl="1"/>
            <a:r>
              <a:rPr lang="es-ES_tradnl" sz="2000" dirty="0">
                <a:latin typeface="Arial" panose="020B0604020202020204" pitchFamily="34" charset="0"/>
                <a:cs typeface="Times" panose="02020603050405020304" pitchFamily="18" charset="0"/>
              </a:rPr>
              <a:t>	- C#		- </a:t>
            </a:r>
            <a:r>
              <a:rPr lang="es-ES_tradnl" sz="2000" dirty="0" err="1">
                <a:latin typeface="Arial" panose="020B0604020202020204" pitchFamily="34" charset="0"/>
                <a:cs typeface="Times" panose="02020603050405020304" pitchFamily="18" charset="0"/>
              </a:rPr>
              <a:t>Object</a:t>
            </a:r>
            <a:r>
              <a:rPr lang="es-ES_tradnl" sz="2000" dirty="0">
                <a:latin typeface="Arial" panose="020B0604020202020204" pitchFamily="34" charset="0"/>
                <a:cs typeface="Times" panose="02020603050405020304" pitchFamily="18" charset="0"/>
              </a:rPr>
              <a:t> Pascal		</a:t>
            </a:r>
          </a:p>
          <a:p>
            <a:pPr lvl="1"/>
            <a:r>
              <a:rPr lang="es-ES_tradnl" sz="2000" dirty="0">
                <a:latin typeface="Arial" panose="020B0604020202020204" pitchFamily="34" charset="0"/>
                <a:cs typeface="Times" panose="02020603050405020304" pitchFamily="18" charset="0"/>
              </a:rPr>
              <a:t>	- FORTRAN	- ADA			- Eiffel</a:t>
            </a:r>
          </a:p>
          <a:p>
            <a:pPr lvl="1"/>
            <a:r>
              <a:rPr lang="es-ES_tradnl" sz="2000" dirty="0">
                <a:latin typeface="Arial" panose="020B0604020202020204" pitchFamily="34" charset="0"/>
                <a:cs typeface="Times" panose="02020603050405020304" pitchFamily="18" charset="0"/>
              </a:rPr>
              <a:t>	- PROLOG	- COBOL		- </a:t>
            </a:r>
            <a:r>
              <a:rPr lang="es-ES_tradnl" sz="2000" dirty="0" err="1">
                <a:latin typeface="Arial" panose="020B0604020202020204" pitchFamily="34" charset="0"/>
                <a:cs typeface="Times" panose="02020603050405020304" pitchFamily="18" charset="0"/>
              </a:rPr>
              <a:t>Clarion</a:t>
            </a:r>
            <a:endParaRPr lang="es-ES_tradnl" sz="2000" dirty="0">
              <a:latin typeface="Arial" panose="020B0604020202020204" pitchFamily="34" charset="0"/>
              <a:cs typeface="Times" panose="02020603050405020304" pitchFamily="18" charset="0"/>
            </a:endParaRPr>
          </a:p>
          <a:p>
            <a:pPr lvl="1"/>
            <a:r>
              <a:rPr lang="es-ES_tradnl" sz="2000" dirty="0">
                <a:latin typeface="Arial" panose="020B0604020202020204" pitchFamily="34" charset="0"/>
                <a:cs typeface="Times" panose="02020603050405020304" pitchFamily="18" charset="0"/>
              </a:rPr>
              <a:t>	- LISP		- ALGOL		- Delphi</a:t>
            </a:r>
          </a:p>
          <a:p>
            <a:pPr lvl="2">
              <a:buFontTx/>
              <a:buChar char="-"/>
            </a:pPr>
            <a:r>
              <a:rPr lang="es-ES_tradnl" sz="2000" dirty="0">
                <a:latin typeface="Arial" panose="020B0604020202020204" pitchFamily="34" charset="0"/>
                <a:cs typeface="Times" panose="02020603050405020304" pitchFamily="18" charset="0"/>
              </a:rPr>
              <a:t>PL/I		     - CLIPPER		     - Perl	</a:t>
            </a:r>
          </a:p>
          <a:p>
            <a:pPr lvl="2">
              <a:buFontTx/>
              <a:buChar char="-"/>
            </a:pPr>
            <a:r>
              <a:rPr lang="es-ES_tradnl" sz="2000" dirty="0">
                <a:latin typeface="Arial" panose="020B0604020202020204" pitchFamily="34" charset="0"/>
                <a:cs typeface="Times" panose="02020603050405020304" pitchFamily="18" charset="0"/>
              </a:rPr>
              <a:t>SMALLTALK	     - </a:t>
            </a:r>
            <a:r>
              <a:rPr lang="es-ES_tradnl" sz="2000" dirty="0" err="1">
                <a:latin typeface="Arial" panose="020B0604020202020204" pitchFamily="34" charset="0"/>
                <a:cs typeface="Times" panose="02020603050405020304" pitchFamily="18" charset="0"/>
              </a:rPr>
              <a:t>Objective</a:t>
            </a:r>
            <a:r>
              <a:rPr lang="es-ES_tradnl" sz="2000" dirty="0">
                <a:latin typeface="Arial" panose="020B0604020202020204" pitchFamily="34" charset="0"/>
                <a:cs typeface="Times" panose="02020603050405020304" pitchFamily="18" charset="0"/>
              </a:rPr>
              <a:t>-C	     - PHP</a:t>
            </a:r>
          </a:p>
          <a:p>
            <a:pPr lvl="2">
              <a:buFontTx/>
              <a:buChar char="-"/>
            </a:pPr>
            <a:r>
              <a:rPr lang="es-ES_tradnl" sz="2000" dirty="0">
                <a:latin typeface="Arial" panose="020B0604020202020204" pitchFamily="34" charset="0"/>
                <a:cs typeface="Times" panose="02020603050405020304" pitchFamily="18" charset="0"/>
              </a:rPr>
              <a:t>PowerBuilder	     - </a:t>
            </a:r>
            <a:r>
              <a:rPr lang="es-ES_tradnl" sz="2000" dirty="0" err="1">
                <a:latin typeface="Arial" panose="020B0604020202020204" pitchFamily="34" charset="0"/>
                <a:cs typeface="Times" panose="02020603050405020304" pitchFamily="18" charset="0"/>
              </a:rPr>
              <a:t>Phyton</a:t>
            </a:r>
            <a:r>
              <a:rPr lang="es-ES_tradnl" sz="2000" dirty="0">
                <a:latin typeface="Arial" panose="020B0604020202020204" pitchFamily="34" charset="0"/>
                <a:cs typeface="Times" panose="02020603050405020304" pitchFamily="18" charset="0"/>
              </a:rPr>
              <a:t>		     - </a:t>
            </a:r>
            <a:r>
              <a:rPr lang="es-ES_tradnl" sz="2000" dirty="0" err="1">
                <a:latin typeface="Arial" panose="020B0604020202020204" pitchFamily="34" charset="0"/>
                <a:cs typeface="Times" panose="02020603050405020304" pitchFamily="18" charset="0"/>
              </a:rPr>
              <a:t>Ocaml</a:t>
            </a:r>
            <a:endParaRPr lang="es-ES_tradnl" sz="2000" dirty="0">
              <a:latin typeface="Arial" panose="020B0604020202020204" pitchFamily="34" charset="0"/>
              <a:cs typeface="Times" panose="02020603050405020304" pitchFamily="18" charset="0"/>
            </a:endParaRPr>
          </a:p>
        </p:txBody>
      </p:sp>
      <p:sp>
        <p:nvSpPr>
          <p:cNvPr id="39940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D661D80-1069-4E7E-ABA1-4BAF27B1DF40}" type="slidenum">
              <a:rPr lang="es-ES_tradnl" sz="1200"/>
              <a:pPr eaLnBrk="1" hangingPunct="1"/>
              <a:t>24</a:t>
            </a:fld>
            <a:endParaRPr lang="es-ES_tradnl" sz="100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76866" y="620688"/>
            <a:ext cx="6798734" cy="79208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ES_tradnl" dirty="0" smtClean="0">
                <a:ea typeface="ＭＳ Ｐゴシック" panose="020B0600070205080204" pitchFamily="34" charset="-128"/>
              </a:rPr>
              <a:t>Lenguaje de Alto Nivel</a:t>
            </a:r>
            <a:endParaRPr lang="es-ES_tradnl" dirty="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endParaRPr lang="es-ES_tradnl" sz="2800">
              <a:latin typeface="Times" panose="02020603050405020304" pitchFamily="18" charset="0"/>
            </a:endParaRP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1984375" y="2454275"/>
            <a:ext cx="1936750" cy="8318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b="1">
                <a:latin typeface="Times" panose="02020603050405020304" pitchFamily="18" charset="0"/>
              </a:rPr>
              <a:t>Lenguaje de alto nivel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1984375" y="3605213"/>
            <a:ext cx="1936750" cy="844550"/>
          </a:xfrm>
          <a:prstGeom prst="rect">
            <a:avLst/>
          </a:prstGeom>
          <a:gradFill rotWithShape="1">
            <a:gsLst>
              <a:gs pos="0">
                <a:srgbClr val="FF9A99"/>
              </a:gs>
              <a:gs pos="100000">
                <a:srgbClr val="D1403C"/>
              </a:gs>
            </a:gsLst>
            <a:lin ang="5400000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s-ES_tradnl" b="1">
                <a:solidFill>
                  <a:srgbClr val="000000"/>
                </a:solidFill>
                <a:latin typeface="Times" panose="02020603050405020304" pitchFamily="18" charset="0"/>
              </a:rPr>
              <a:t>Lenguaje</a:t>
            </a:r>
          </a:p>
          <a:p>
            <a:r>
              <a:rPr lang="es-ES_tradnl" b="1">
                <a:solidFill>
                  <a:srgbClr val="000000"/>
                </a:solidFill>
                <a:latin typeface="Times" panose="02020603050405020304" pitchFamily="18" charset="0"/>
              </a:rPr>
              <a:t>ensamblador</a:t>
            </a: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1981200" y="4724400"/>
            <a:ext cx="1936750" cy="8318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b="1">
                <a:solidFill>
                  <a:srgbClr val="000000"/>
                </a:solidFill>
                <a:latin typeface="Times" panose="02020603050405020304" pitchFamily="18" charset="0"/>
              </a:rPr>
              <a:t>Lenguaje de máquina</a:t>
            </a:r>
          </a:p>
        </p:txBody>
      </p:sp>
      <p:sp>
        <p:nvSpPr>
          <p:cNvPr id="40970" name="Line 7"/>
          <p:cNvSpPr>
            <a:spLocks noChangeShapeType="1"/>
          </p:cNvSpPr>
          <p:nvPr/>
        </p:nvSpPr>
        <p:spPr bwMode="auto">
          <a:xfrm flipV="1">
            <a:off x="4697413" y="2478088"/>
            <a:ext cx="0" cy="3155950"/>
          </a:xfrm>
          <a:prstGeom prst="line">
            <a:avLst/>
          </a:prstGeom>
          <a:noFill/>
          <a:ln w="57150">
            <a:solidFill>
              <a:srgbClr val="5251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VE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5005388" y="2466975"/>
            <a:ext cx="1651000" cy="457200"/>
          </a:xfrm>
          <a:prstGeom prst="rect">
            <a:avLst/>
          </a:prstGeom>
          <a:gradFill rotWithShape="1">
            <a:gsLst>
              <a:gs pos="0">
                <a:srgbClr val="95EEFF"/>
              </a:gs>
              <a:gs pos="100000">
                <a:srgbClr val="39B7D8"/>
              </a:gs>
            </a:gsLst>
            <a:lin ang="5400000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b="1">
                <a:solidFill>
                  <a:srgbClr val="000000"/>
                </a:solidFill>
                <a:latin typeface="Times" panose="02020603050405020304" pitchFamily="18" charset="0"/>
              </a:rPr>
              <a:t>Usuario</a:t>
            </a:r>
            <a:endParaRPr lang="es-ES_tradnl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5005388" y="5059363"/>
            <a:ext cx="2081212" cy="457200"/>
          </a:xfrm>
          <a:prstGeom prst="rect">
            <a:avLst/>
          </a:prstGeom>
          <a:gradFill rotWithShape="1">
            <a:gsLst>
              <a:gs pos="0">
                <a:srgbClr val="95EEFF"/>
              </a:gs>
              <a:gs pos="100000">
                <a:srgbClr val="39B7D8"/>
              </a:gs>
            </a:gsLst>
            <a:lin ang="5400000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b="1">
                <a:solidFill>
                  <a:srgbClr val="000000"/>
                </a:solidFill>
                <a:latin typeface="Times" panose="02020603050405020304" pitchFamily="18" charset="0"/>
              </a:rPr>
              <a:t>Computadora</a:t>
            </a:r>
            <a:endParaRPr lang="es-ES_tradnl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40974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EA8870E-56E8-4158-93CD-3559A69050FF}" type="slidenum">
              <a:rPr lang="es-ES_tradnl" sz="1200"/>
              <a:pPr eaLnBrk="1" hangingPunct="1"/>
              <a:t>25</a:t>
            </a:fld>
            <a:endParaRPr lang="es-ES_tradnl" sz="1000"/>
          </a:p>
        </p:txBody>
      </p:sp>
      <p:sp>
        <p:nvSpPr>
          <p:cNvPr id="40976" name="Rectangle 2"/>
          <p:cNvSpPr txBox="1">
            <a:spLocks noChangeArrowheads="1"/>
          </p:cNvSpPr>
          <p:nvPr/>
        </p:nvSpPr>
        <p:spPr bwMode="auto">
          <a:xfrm>
            <a:off x="1043608" y="656804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Lenguajes de Programación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548680"/>
            <a:ext cx="6798734" cy="1001894"/>
          </a:xfrm>
        </p:spPr>
        <p:txBody>
          <a:bodyPr/>
          <a:lstStyle/>
          <a:p>
            <a:pPr eaLnBrk="1" hangingPunct="1"/>
            <a:r>
              <a:rPr lang="es-ES_tradnl" dirty="0" smtClean="0">
                <a:ea typeface="ＭＳ Ｐゴシック" panose="020B0600070205080204" pitchFamily="34" charset="-128"/>
              </a:rPr>
              <a:t>Lenguajes de Programación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176865" y="1784203"/>
            <a:ext cx="6798736" cy="3444997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spcBef>
                <a:spcPct val="0"/>
              </a:spcBef>
            </a:pPr>
            <a:r>
              <a:rPr lang="es-ES_tradnl" sz="2400" dirty="0" smtClean="0">
                <a:ea typeface="ＭＳ Ｐゴシック" panose="020B0600070205080204" pitchFamily="34" charset="-128"/>
              </a:rPr>
              <a:t>Cada CPU tiene su propio lenguaje de máquina interno. La programación a este  nivel se realiza generalmente en el lenguaje ensamblador específico de la computadora </a:t>
            </a:r>
          </a:p>
          <a:p>
            <a:pPr algn="just" eaLnBrk="1" hangingPunct="1">
              <a:spcBef>
                <a:spcPct val="0"/>
              </a:spcBef>
            </a:pPr>
            <a:endParaRPr lang="es-ES_tradnl" sz="2400" dirty="0" smtClean="0">
              <a:ea typeface="ＭＳ Ｐゴシック" panose="020B0600070205080204" pitchFamily="34" charset="-128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s-ES_tradnl" sz="2400" dirty="0" smtClean="0">
                <a:ea typeface="ＭＳ Ｐゴシック" panose="020B0600070205080204" pitchFamily="34" charset="-128"/>
              </a:rPr>
              <a:t>Cada instrucción en lenguaje ensamblador corresponde a una instrucción en lenguaje de máquina</a:t>
            </a:r>
          </a:p>
          <a:p>
            <a:pPr algn="just" eaLnBrk="1" hangingPunct="1">
              <a:spcBef>
                <a:spcPct val="0"/>
              </a:spcBef>
            </a:pPr>
            <a:endParaRPr lang="es-ES_tradnl" sz="2400" dirty="0" smtClean="0">
              <a:ea typeface="ＭＳ Ｐゴシック" panose="020B0600070205080204" pitchFamily="34" charset="-128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s-ES_tradnl" sz="24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Cualquier programa escrito usando un estándar de un lenguaje de programación debe poder ejecutarse en cualquier computadora después de compilarlo. Esto se le conoce como </a:t>
            </a:r>
            <a:r>
              <a:rPr lang="es-ES_tradnl" sz="2400" i="1" u="sng" dirty="0" smtClean="0">
                <a:solidFill>
                  <a:srgbClr val="800000"/>
                </a:solidFill>
                <a:ea typeface="ＭＳ Ｐゴシック" panose="020B0600070205080204" pitchFamily="34" charset="-128"/>
                <a:cs typeface="Times" panose="02020603050405020304" pitchFamily="18" charset="0"/>
              </a:rPr>
              <a:t>portabilidad</a:t>
            </a:r>
            <a:r>
              <a:rPr lang="es-ES_tradnl" sz="2400" dirty="0" smtClean="0">
                <a:solidFill>
                  <a:srgbClr val="800000"/>
                </a:solidFill>
                <a:ea typeface="ＭＳ Ｐゴシック" panose="020B0600070205080204" pitchFamily="34" charset="-128"/>
                <a:cs typeface="Times" panose="02020603050405020304" pitchFamily="18" charset="0"/>
              </a:rPr>
              <a:t> </a:t>
            </a:r>
            <a:r>
              <a:rPr lang="es-ES_tradnl" sz="2400" dirty="0" smtClean="0">
                <a:ea typeface="ＭＳ Ｐゴシック" panose="020B0600070205080204" pitchFamily="34" charset="-128"/>
                <a:cs typeface="Times" panose="02020603050405020304" pitchFamily="18" charset="0"/>
              </a:rPr>
              <a:t>de programas</a:t>
            </a:r>
            <a:endParaRPr lang="es-ES_tradnl" sz="24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C7B7CCD-AE6E-4014-A9FF-0F85622F9F36}" type="slidenum">
              <a:rPr lang="es-ES_tradnl" sz="1200"/>
              <a:pPr eaLnBrk="1" hangingPunct="1"/>
              <a:t>26</a:t>
            </a:fld>
            <a:endParaRPr lang="es-ES_trad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620688"/>
            <a:ext cx="6798734" cy="792088"/>
          </a:xfrm>
        </p:spPr>
        <p:txBody>
          <a:bodyPr/>
          <a:lstStyle/>
          <a:p>
            <a:pPr eaLnBrk="1" hangingPunct="1"/>
            <a:r>
              <a:rPr lang="es-ES_tradnl" dirty="0" smtClean="0">
                <a:ea typeface="ＭＳ Ｐゴシック" panose="020B0600070205080204" pitchFamily="34" charset="-128"/>
              </a:rPr>
              <a:t>Lenguajes de Programación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1176865" y="1844824"/>
            <a:ext cx="6798736" cy="3444997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n"/>
            </a:pPr>
            <a:r>
              <a:rPr lang="es-ES" sz="2600" b="1" i="1" dirty="0" smtClean="0">
                <a:ea typeface="ＭＳ Ｐゴシック" panose="020B0600070205080204" pitchFamily="34" charset="-128"/>
              </a:rPr>
              <a:t>Elementos de un lenguaje de programación</a:t>
            </a:r>
            <a:endParaRPr lang="es-ES" sz="2200" b="1" i="1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n"/>
            </a:pPr>
            <a:endParaRPr lang="es-ES" sz="3000" dirty="0" smtClean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Clr>
                <a:srgbClr val="95B3D7"/>
              </a:buClr>
              <a:buFont typeface="Wingdings" panose="05000000000000000000" pitchFamily="2" charset="2"/>
              <a:buChar char="n"/>
            </a:pPr>
            <a:r>
              <a:rPr lang="es-ES" sz="2400" b="1" dirty="0" smtClean="0">
                <a:solidFill>
                  <a:srgbClr val="3172C4"/>
                </a:solidFill>
                <a:ea typeface="ＭＳ Ｐゴシック" panose="020B0600070205080204" pitchFamily="34" charset="-128"/>
              </a:rPr>
              <a:t>Un sub-lenguaje para definir los datos</a:t>
            </a:r>
            <a:r>
              <a:rPr lang="es-ES" sz="2400" dirty="0" smtClean="0">
                <a:ea typeface="ＭＳ Ｐゴシック" panose="020B0600070205080204" pitchFamily="34" charset="-128"/>
              </a:rPr>
              <a:t> 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dirty="0" smtClean="0">
                <a:ea typeface="ＭＳ Ｐゴシック" panose="020B0600070205080204" pitchFamily="34" charset="-128"/>
              </a:rPr>
              <a:t>¿ Qué datos tenemos ? 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dirty="0" smtClean="0">
                <a:ea typeface="ＭＳ Ｐゴシック" panose="020B0600070205080204" pitchFamily="34" charset="-128"/>
              </a:rPr>
              <a:t>¿ Cómo les llamamos ?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dirty="0" smtClean="0">
                <a:ea typeface="ＭＳ Ｐゴシック" panose="020B0600070205080204" pitchFamily="34" charset="-128"/>
              </a:rPr>
              <a:t>¿ Cómo son (tipo y/o estructura) ?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dirty="0" smtClean="0">
                <a:ea typeface="ＭＳ Ｐゴシック" panose="020B0600070205080204" pitchFamily="34" charset="-128"/>
              </a:rPr>
              <a:t>¿ Qué se puede hacer con ellos ?</a:t>
            </a:r>
          </a:p>
          <a:p>
            <a:pPr lvl="1" eaLnBrk="1" hangingPunct="1">
              <a:lnSpc>
                <a:spcPct val="80000"/>
              </a:lnSpc>
              <a:buClr>
                <a:srgbClr val="95B3D7"/>
              </a:buClr>
              <a:buFontTx/>
              <a:buNone/>
            </a:pPr>
            <a:endParaRPr lang="es-ES" sz="2400" dirty="0" smtClean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Clr>
                <a:srgbClr val="95B3D7"/>
              </a:buClr>
              <a:buFont typeface="Wingdings" panose="05000000000000000000" pitchFamily="2" charset="2"/>
              <a:buChar char="n"/>
            </a:pPr>
            <a:r>
              <a:rPr lang="es-ES" sz="2400" b="1" dirty="0" smtClean="0">
                <a:solidFill>
                  <a:srgbClr val="75367A"/>
                </a:solidFill>
                <a:ea typeface="ＭＳ Ｐゴシック" panose="020B0600070205080204" pitchFamily="34" charset="-128"/>
              </a:rPr>
              <a:t>Un sub-lenguaje para definir los algoritmos</a:t>
            </a:r>
            <a:r>
              <a:rPr lang="es-ES" sz="2400" dirty="0" smtClean="0">
                <a:ea typeface="ＭＳ Ｐゴシック" panose="020B0600070205080204" pitchFamily="34" charset="-128"/>
              </a:rPr>
              <a:t> 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dirty="0" smtClean="0">
                <a:ea typeface="ＭＳ Ｐゴシック" panose="020B0600070205080204" pitchFamily="34" charset="-128"/>
              </a:rPr>
              <a:t> ¿ Qué le hacemos a los datos ?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dirty="0" smtClean="0">
                <a:ea typeface="ＭＳ Ｐゴシック" panose="020B0600070205080204" pitchFamily="34" charset="-128"/>
              </a:rPr>
              <a:t> ¿ En qué orden (cuándo se lo hacemos) ?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dirty="0" smtClean="0">
                <a:ea typeface="ＭＳ Ｐゴシック" panose="020B0600070205080204" pitchFamily="34" charset="-128"/>
              </a:rPr>
              <a:t> ¿ Cuántas veces ?</a:t>
            </a:r>
            <a:r>
              <a:rPr lang="es-ES" sz="1700" dirty="0" smtClean="0">
                <a:ea typeface="ＭＳ Ｐゴシック" panose="020B0600070205080204" pitchFamily="34" charset="-128"/>
              </a:rPr>
              <a:t>    </a:t>
            </a:r>
          </a:p>
        </p:txBody>
      </p:sp>
      <p:sp>
        <p:nvSpPr>
          <p:cNvPr id="43013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5602E26-F1B4-4E2C-9B42-AA1A9C37EE71}" type="slidenum">
              <a:rPr lang="es-ES_tradnl" sz="1200"/>
              <a:pPr eaLnBrk="1" hangingPunct="1"/>
              <a:t>27</a:t>
            </a:fld>
            <a:endParaRPr lang="es-ES_trad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548680"/>
            <a:ext cx="6798734" cy="819868"/>
          </a:xfrm>
        </p:spPr>
        <p:txBody>
          <a:bodyPr/>
          <a:lstStyle/>
          <a:p>
            <a:pPr eaLnBrk="1" hangingPunct="1"/>
            <a:r>
              <a:rPr lang="es-ES_tradnl" dirty="0" smtClean="0">
                <a:ea typeface="ＭＳ Ｐゴシック" panose="020B0600070205080204" pitchFamily="34" charset="-128"/>
              </a:rPr>
              <a:t>Software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352800" y="3356992"/>
            <a:ext cx="1905000" cy="83026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00"/>
            </a:extrusionClr>
          </a:sp3d>
        </p:spPr>
        <p:txBody>
          <a:bodyPr>
            <a:spAutoFit/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ES_tradnl" b="1" dirty="0">
                <a:solidFill>
                  <a:srgbClr val="FFFFFF"/>
                </a:solidFill>
                <a:latin typeface="Arial" panose="020B0604020202020204" pitchFamily="34" charset="0"/>
              </a:rPr>
              <a:t>Software</a:t>
            </a:r>
            <a:endParaRPr lang="es-ES_tradnl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s-ES_tradnl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990600" y="3356992"/>
            <a:ext cx="17526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ES_tradnl" sz="1800" b="1" dirty="0">
                <a:solidFill>
                  <a:srgbClr val="000000"/>
                </a:solidFill>
                <a:latin typeface="Arial" panose="020B0604020202020204" pitchFamily="34" charset="0"/>
              </a:rPr>
              <a:t>Datos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ES_tradnl" sz="1800" b="1" dirty="0">
                <a:solidFill>
                  <a:srgbClr val="000000"/>
                </a:solidFill>
                <a:latin typeface="Arial" panose="020B0604020202020204" pitchFamily="34" charset="0"/>
              </a:rPr>
              <a:t>(Entrada)</a:t>
            </a:r>
            <a:endParaRPr lang="es-ES_tradnl" dirty="0">
              <a:latin typeface="Arial" panose="020B0604020202020204" pitchFamily="34" charset="0"/>
            </a:endParaRPr>
          </a:p>
        </p:txBody>
      </p:sp>
      <p:sp>
        <p:nvSpPr>
          <p:cNvPr id="44038" name="Line 7"/>
          <p:cNvSpPr>
            <a:spLocks noChangeShapeType="1"/>
          </p:cNvSpPr>
          <p:nvPr/>
        </p:nvSpPr>
        <p:spPr bwMode="auto">
          <a:xfrm>
            <a:off x="2514600" y="3717032"/>
            <a:ext cx="685800" cy="0"/>
          </a:xfrm>
          <a:prstGeom prst="line">
            <a:avLst/>
          </a:prstGeom>
          <a:noFill/>
          <a:ln w="57150">
            <a:solidFill>
              <a:srgbClr val="CE040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VE"/>
          </a:p>
        </p:txBody>
      </p:sp>
      <p:sp>
        <p:nvSpPr>
          <p:cNvPr id="44039" name="Text Box 8"/>
          <p:cNvSpPr txBox="1">
            <a:spLocks noChangeArrowheads="1"/>
          </p:cNvSpPr>
          <p:nvPr/>
        </p:nvSpPr>
        <p:spPr bwMode="auto">
          <a:xfrm>
            <a:off x="6096000" y="3429000"/>
            <a:ext cx="17526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ES_tradnl" sz="1800" b="1" dirty="0">
                <a:solidFill>
                  <a:srgbClr val="000000"/>
                </a:solidFill>
                <a:latin typeface="Arial" panose="020B0604020202020204" pitchFamily="34" charset="0"/>
              </a:rPr>
              <a:t>Informaci</a:t>
            </a:r>
            <a:r>
              <a:rPr lang="es-ES_tradnl" altLang="ja-JP" sz="1800" b="1" dirty="0">
                <a:solidFill>
                  <a:srgbClr val="000000"/>
                </a:solidFill>
                <a:latin typeface="Arial" panose="020B0604020202020204" pitchFamily="34" charset="0"/>
              </a:rPr>
              <a:t>ón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ES_tradnl" altLang="ja-JP" sz="1800" b="1" dirty="0">
                <a:solidFill>
                  <a:srgbClr val="000000"/>
                </a:solidFill>
                <a:latin typeface="Arial" panose="020B0604020202020204" pitchFamily="34" charset="0"/>
              </a:rPr>
              <a:t>(Salida)</a:t>
            </a:r>
            <a:endParaRPr lang="es-ES_tradnl" dirty="0">
              <a:latin typeface="Arial" panose="020B0604020202020204" pitchFamily="34" charset="0"/>
            </a:endParaRPr>
          </a:p>
        </p:txBody>
      </p:sp>
      <p:sp>
        <p:nvSpPr>
          <p:cNvPr id="2" name="Line 9"/>
          <p:cNvSpPr>
            <a:spLocks noChangeShapeType="1"/>
          </p:cNvSpPr>
          <p:nvPr/>
        </p:nvSpPr>
        <p:spPr bwMode="auto">
          <a:xfrm>
            <a:off x="5494338" y="3717032"/>
            <a:ext cx="609600" cy="0"/>
          </a:xfrm>
          <a:prstGeom prst="line">
            <a:avLst/>
          </a:prstGeom>
          <a:noFill/>
          <a:ln w="57150">
            <a:solidFill>
              <a:srgbClr val="CE040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VE"/>
          </a:p>
        </p:txBody>
      </p:sp>
      <p:sp>
        <p:nvSpPr>
          <p:cNvPr id="44041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158A165-5632-4377-9879-61389690EB7E}" type="slidenum">
              <a:rPr lang="es-ES_tradnl" sz="1200"/>
              <a:pPr eaLnBrk="1" hangingPunct="1"/>
              <a:t>28</a:t>
            </a:fld>
            <a:endParaRPr lang="es-ES_tradnl" sz="1000"/>
          </a:p>
        </p:txBody>
      </p:sp>
      <p:sp>
        <p:nvSpPr>
          <p:cNvPr id="15" name="Rectángulo 14"/>
          <p:cNvSpPr>
            <a:spLocks noChangeArrowheads="1"/>
          </p:cNvSpPr>
          <p:nvPr/>
        </p:nvSpPr>
        <p:spPr bwMode="auto">
          <a:xfrm>
            <a:off x="685800" y="4365104"/>
            <a:ext cx="3581400" cy="1828800"/>
          </a:xfrm>
          <a:prstGeom prst="rect">
            <a:avLst/>
          </a:prstGeom>
          <a:gradFill rotWithShape="1">
            <a:gsLst>
              <a:gs pos="0">
                <a:srgbClr val="E4F9FF"/>
              </a:gs>
              <a:gs pos="64999">
                <a:srgbClr val="BBEFFF"/>
              </a:gs>
              <a:gs pos="100000">
                <a:srgbClr val="9EEA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¿ Qué datos tenemos ?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¿ Cómo les llamamos 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¿ Cómo son (tipo y/o estructura) 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¿ Qué se puede hacer con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   ellos ?</a:t>
            </a:r>
            <a:endParaRPr lang="es-ES" sz="25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ángulo 15"/>
          <p:cNvSpPr>
            <a:spLocks noChangeArrowheads="1"/>
          </p:cNvSpPr>
          <p:nvPr/>
        </p:nvSpPr>
        <p:spPr bwMode="auto">
          <a:xfrm>
            <a:off x="1981200" y="1556792"/>
            <a:ext cx="4572000" cy="1285875"/>
          </a:xfrm>
          <a:prstGeom prst="rect">
            <a:avLst/>
          </a:prstGeom>
          <a:gradFill rotWithShape="1">
            <a:gsLst>
              <a:gs pos="0">
                <a:srgbClr val="E4F9FF"/>
              </a:gs>
              <a:gs pos="64999">
                <a:srgbClr val="BBEFFF"/>
              </a:gs>
              <a:gs pos="100000">
                <a:srgbClr val="9EEA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sz="25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¿ Qué le hacemos a los datos 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¿ En qué orden (cuándo se lo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   hacemos) 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¿ Cuántas veces ?</a:t>
            </a:r>
            <a:r>
              <a:rPr lang="es-ES" sz="1800" dirty="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</a:p>
        </p:txBody>
      </p:sp>
      <p:sp>
        <p:nvSpPr>
          <p:cNvPr id="44045" name="Line 9"/>
          <p:cNvSpPr>
            <a:spLocks noChangeShapeType="1"/>
          </p:cNvSpPr>
          <p:nvPr/>
        </p:nvSpPr>
        <p:spPr bwMode="auto">
          <a:xfrm>
            <a:off x="1905000" y="4077072"/>
            <a:ext cx="46038" cy="228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VE"/>
          </a:p>
        </p:txBody>
      </p:sp>
      <p:sp>
        <p:nvSpPr>
          <p:cNvPr id="44046" name="Line 9"/>
          <p:cNvSpPr>
            <a:spLocks noChangeShapeType="1"/>
          </p:cNvSpPr>
          <p:nvPr/>
        </p:nvSpPr>
        <p:spPr bwMode="auto">
          <a:xfrm flipV="1">
            <a:off x="4343400" y="2852936"/>
            <a:ext cx="76200" cy="381000"/>
          </a:xfrm>
          <a:prstGeom prst="line">
            <a:avLst/>
          </a:prstGeom>
          <a:noFill/>
          <a:ln w="57150">
            <a:solidFill>
              <a:srgbClr val="0000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V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548680"/>
            <a:ext cx="6798734" cy="929886"/>
          </a:xfrm>
        </p:spPr>
        <p:txBody>
          <a:bodyPr/>
          <a:lstStyle/>
          <a:p>
            <a:pPr eaLnBrk="1" hangingPunct="1"/>
            <a:r>
              <a:rPr lang="es-ES_tradnl" dirty="0" smtClean="0">
                <a:ea typeface="ＭＳ Ｐゴシック" panose="020B0600070205080204" pitchFamily="34" charset="-128"/>
              </a:rPr>
              <a:t>Dato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176865" y="1556792"/>
            <a:ext cx="6798736" cy="3444997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s-ES_tradnl" sz="2400" b="1" i="1" dirty="0" smtClean="0">
                <a:ea typeface="ＭＳ Ｐゴシック" panose="020B0600070205080204" pitchFamily="34" charset="-128"/>
              </a:rPr>
              <a:t>Dato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: Representaci</a:t>
            </a:r>
            <a:r>
              <a:rPr lang="es-ES_tradnl" altLang="ja-JP" sz="2400" dirty="0" smtClean="0">
                <a:ea typeface="ヒラギノ角ゴ Pro W3" charset="-128"/>
              </a:rPr>
              <a:t>ón</a:t>
            </a:r>
            <a:r>
              <a:rPr 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es-ES_tradnl" sz="2400" dirty="0" err="1" smtClean="0">
                <a:ea typeface="ＭＳ Ｐゴシック" panose="020B0600070205080204" pitchFamily="34" charset="-128"/>
              </a:rPr>
              <a:t>simb</a:t>
            </a:r>
            <a:r>
              <a:rPr lang="es-ES_tradnl" altLang="ja-JP" sz="2400" dirty="0" err="1" smtClean="0">
                <a:ea typeface="ヒラギノ角ゴ Pro W3" charset="-128"/>
              </a:rPr>
              <a:t>ól</a:t>
            </a:r>
            <a:r>
              <a:rPr lang="en-US" sz="2400" dirty="0" err="1" smtClean="0">
                <a:ea typeface="ＭＳ Ｐゴシック" panose="020B0600070205080204" pitchFamily="34" charset="-128"/>
              </a:rPr>
              <a:t>i</a:t>
            </a:r>
            <a:r>
              <a:rPr lang="es-ES_tradnl" sz="2400" dirty="0" err="1" smtClean="0">
                <a:ea typeface="ＭＳ Ｐゴシック" panose="020B0600070205080204" pitchFamily="34" charset="-128"/>
              </a:rPr>
              <a:t>ca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 (</a:t>
            </a:r>
            <a:r>
              <a:rPr lang="es-ES_tradnl" sz="2400" dirty="0" err="1" smtClean="0">
                <a:ea typeface="ＭＳ Ｐゴシック" panose="020B0600070205080204" pitchFamily="34" charset="-128"/>
              </a:rPr>
              <a:t>num</a:t>
            </a:r>
            <a:r>
              <a:rPr lang="es-ES_tradnl" altLang="ja-JP" sz="2400" dirty="0" err="1" smtClean="0">
                <a:ea typeface="ヒラギノ角ゴ Pro W3" charset="-128"/>
              </a:rPr>
              <a:t>ér</a:t>
            </a:r>
            <a:r>
              <a:rPr lang="en-US" sz="2400" dirty="0" err="1" smtClean="0">
                <a:ea typeface="ＭＳ Ｐゴシック" panose="020B0600070205080204" pitchFamily="34" charset="-128"/>
              </a:rPr>
              <a:t>i</a:t>
            </a:r>
            <a:r>
              <a:rPr lang="es-ES_tradnl" sz="2400" dirty="0" err="1" smtClean="0">
                <a:ea typeface="ＭＳ Ｐゴシック" panose="020B0600070205080204" pitchFamily="34" charset="-128"/>
              </a:rPr>
              <a:t>ca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, </a:t>
            </a:r>
            <a:r>
              <a:rPr lang="es-ES_tradnl" sz="2400" dirty="0" err="1" smtClean="0">
                <a:ea typeface="ＭＳ Ｐゴシック" panose="020B0600070205080204" pitchFamily="34" charset="-128"/>
              </a:rPr>
              <a:t>alfab</a:t>
            </a:r>
            <a:r>
              <a:rPr lang="es-ES_tradnl" altLang="ja-JP" sz="2400" dirty="0" err="1" smtClean="0">
                <a:ea typeface="ヒラギノ角ゴ Pro W3" charset="-128"/>
              </a:rPr>
              <a:t>ét</a:t>
            </a:r>
            <a:r>
              <a:rPr lang="en-US" sz="2400" dirty="0" err="1" smtClean="0">
                <a:ea typeface="ＭＳ Ｐゴシック" panose="020B0600070205080204" pitchFamily="34" charset="-128"/>
              </a:rPr>
              <a:t>i</a:t>
            </a:r>
            <a:r>
              <a:rPr lang="es-ES_tradnl" sz="2400" dirty="0" err="1" smtClean="0">
                <a:ea typeface="ＭＳ Ｐゴシック" panose="020B0600070205080204" pitchFamily="34" charset="-128"/>
              </a:rPr>
              <a:t>ca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, etc.), atributo o </a:t>
            </a:r>
            <a:r>
              <a:rPr lang="es-ES_tradnl" sz="2400" dirty="0" err="1" smtClean="0">
                <a:ea typeface="ＭＳ Ｐゴシック" panose="020B0600070205080204" pitchFamily="34" charset="-128"/>
              </a:rPr>
              <a:t>caracter</a:t>
            </a:r>
            <a:r>
              <a:rPr lang="es-ES_tradnl" altLang="ja-JP" sz="2400" dirty="0" err="1" smtClean="0">
                <a:ea typeface="ヒラギノ角ゴ Pro W3" charset="-128"/>
              </a:rPr>
              <a:t>ís</a:t>
            </a:r>
            <a:r>
              <a:rPr lang="en-US" sz="2400" dirty="0" smtClean="0">
                <a:ea typeface="ＭＳ Ｐゴシック" panose="020B0600070205080204" pitchFamily="34" charset="-128"/>
              </a:rPr>
              <a:t>t</a:t>
            </a:r>
            <a:r>
              <a:rPr lang="es-ES_tradnl" sz="2400" dirty="0" err="1" smtClean="0">
                <a:ea typeface="ＭＳ Ｐゴシック" panose="020B0600070205080204" pitchFamily="34" charset="-128"/>
              </a:rPr>
              <a:t>ica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 de una entidad</a:t>
            </a:r>
          </a:p>
          <a:p>
            <a:pPr eaLnBrk="1" hangingPunct="1"/>
            <a:endParaRPr lang="es-ES_tradnl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_tradnl" sz="2400" dirty="0" smtClean="0">
                <a:ea typeface="ＭＳ Ｐゴシック" panose="020B0600070205080204" pitchFamily="34" charset="-128"/>
              </a:rPr>
              <a:t>	</a:t>
            </a:r>
            <a:r>
              <a:rPr lang="es-ES_tradnl" sz="2400" b="1" u="sng" dirty="0" smtClean="0">
                <a:ea typeface="ＭＳ Ｐゴシック" panose="020B0600070205080204" pitchFamily="34" charset="-128"/>
              </a:rPr>
              <a:t>Ejemplo</a:t>
            </a:r>
            <a:r>
              <a:rPr lang="es-ES_tradnl" sz="2400" u="sng" dirty="0" smtClean="0">
                <a:ea typeface="ＭＳ Ｐゴシック" panose="020B0600070205080204" pitchFamily="34" charset="-128"/>
              </a:rPr>
              <a:t> </a:t>
            </a:r>
          </a:p>
          <a:p>
            <a:pPr lvl="1" eaLnBrk="1" hangingPunct="1"/>
            <a:r>
              <a:rPr lang="es-ES_tradnl" sz="2400" b="1" i="1" dirty="0" smtClean="0">
                <a:ea typeface="ＭＳ Ｐゴシック" panose="020B0600070205080204" pitchFamily="34" charset="-128"/>
              </a:rPr>
              <a:t>Entidad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: “pa</a:t>
            </a:r>
            <a:r>
              <a:rPr lang="es-ES_tradnl" altLang="ja-JP" sz="2400" dirty="0" smtClean="0">
                <a:ea typeface="ＭＳ Ｐゴシック" panose="020B0600070205080204" pitchFamily="34" charset="-128"/>
              </a:rPr>
              <a:t>ís”</a:t>
            </a:r>
          </a:p>
          <a:p>
            <a:pPr lvl="1" eaLnBrk="1" hangingPunct="1"/>
            <a:r>
              <a:rPr lang="es-ES_tradnl" altLang="ja-JP" sz="2400" b="1" i="1" dirty="0" smtClean="0">
                <a:ea typeface="ＭＳ Ｐゴシック" panose="020B0600070205080204" pitchFamily="34" charset="-128"/>
              </a:rPr>
              <a:t>Datos</a:t>
            </a:r>
            <a:r>
              <a:rPr lang="es-ES_tradnl" altLang="ja-JP" sz="2400" dirty="0" smtClean="0">
                <a:ea typeface="ＭＳ Ｐゴシック" panose="020B0600070205080204" pitchFamily="34" charset="-128"/>
              </a:rPr>
              <a:t>: 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n</a:t>
            </a:r>
            <a:r>
              <a:rPr lang="es-ES_tradnl" altLang="ja-JP" sz="2400" dirty="0" smtClean="0">
                <a:ea typeface="ＭＳ Ｐゴシック" panose="020B0600070205080204" pitchFamily="34" charset="-128"/>
              </a:rPr>
              <a:t>úme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ro de habitantes, densidad de poblaci</a:t>
            </a:r>
            <a:r>
              <a:rPr lang="es-ES_tradnl" altLang="ja-JP" sz="2400" dirty="0" smtClean="0">
                <a:ea typeface="ＭＳ Ｐゴシック" panose="020B0600070205080204" pitchFamily="34" charset="-128"/>
              </a:rPr>
              <a:t>ón</a:t>
            </a:r>
            <a:r>
              <a:rPr lang="en-US" sz="2400" dirty="0" smtClean="0">
                <a:ea typeface="ＭＳ Ｐゴシック" panose="020B0600070205080204" pitchFamily="34" charset="-128"/>
              </a:rPr>
              <a:t>,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 idioma, moneda, ubicaci</a:t>
            </a:r>
            <a:r>
              <a:rPr lang="es-ES_tradnl" altLang="ja-JP" sz="2400" dirty="0" smtClean="0">
                <a:ea typeface="ＭＳ Ｐゴシック" panose="020B0600070205080204" pitchFamily="34" charset="-128"/>
              </a:rPr>
              <a:t>ón geográfica, etc.</a:t>
            </a:r>
            <a:endParaRPr lang="es-ES_tradnl" altLang="ja-JP" sz="1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45061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54C83F4-5D4E-4DF2-BCA7-5AF9A9B6E0FF}" type="slidenum">
              <a:rPr lang="es-ES_tradnl" sz="1200"/>
              <a:pPr eaLnBrk="1" hangingPunct="1"/>
              <a:t>29</a:t>
            </a:fld>
            <a:endParaRPr lang="es-ES_trad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692696"/>
            <a:ext cx="6798734" cy="713463"/>
          </a:xfrm>
        </p:spPr>
        <p:txBody>
          <a:bodyPr/>
          <a:lstStyle/>
          <a:p>
            <a:pPr eaLnBrk="1" hangingPunct="1"/>
            <a:r>
              <a:rPr lang="es-ES_tradnl" dirty="0" smtClean="0">
                <a:ea typeface="ＭＳ Ｐゴシック" panose="020B0600070205080204" pitchFamily="34" charset="-128"/>
              </a:rPr>
              <a:t>Proceso de la Ingenier</a:t>
            </a:r>
            <a:r>
              <a:rPr lang="es-ES_tradnl" altLang="ja-JP" dirty="0" smtClean="0">
                <a:ea typeface="ＭＳ ゴシック" panose="020B0609070205080204" pitchFamily="49" charset="-128"/>
              </a:rPr>
              <a:t>ía</a:t>
            </a:r>
            <a:endParaRPr lang="es-ES_tradnl" dirty="0" smtClean="0">
              <a:ea typeface="ＭＳ Ｐゴシック" panose="020B0600070205080204" pitchFamily="34" charset="-128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>
                <a:ea typeface="ＭＳ Ｐゴシック" panose="020B0600070205080204" pitchFamily="34" charset="-128"/>
              </a:rPr>
              <a:t>Guía </a:t>
            </a:r>
            <a:r>
              <a:rPr lang="es-VE" sz="2600" dirty="0" smtClean="0">
                <a:ea typeface="ＭＳ Ｐゴシック" panose="020B0600070205080204" pitchFamily="34" charset="-128"/>
              </a:rPr>
              <a:t>las</a:t>
            </a:r>
            <a:r>
              <a:rPr lang="en-US" sz="2600" dirty="0" smtClean="0">
                <a:ea typeface="ＭＳ Ｐゴシック" panose="020B0600070205080204" pitchFamily="34" charset="-128"/>
              </a:rPr>
              <a:t> </a:t>
            </a:r>
            <a:r>
              <a:rPr lang="en-US" sz="2600" dirty="0" err="1" smtClean="0">
                <a:ea typeface="ＭＳ Ｐゴシック" panose="020B0600070205080204" pitchFamily="34" charset="-128"/>
              </a:rPr>
              <a:t>actividades</a:t>
            </a:r>
            <a:r>
              <a:rPr lang="en-US" sz="2600" dirty="0" smtClean="0">
                <a:ea typeface="ＭＳ Ｐゴシック" panose="020B0600070205080204" pitchFamily="34" charset="-128"/>
              </a:rPr>
              <a:t> del </a:t>
            </a:r>
            <a:r>
              <a:rPr lang="en-US" sz="2600" dirty="0" err="1" smtClean="0">
                <a:ea typeface="ＭＳ Ｐゴシック" panose="020B0600070205080204" pitchFamily="34" charset="-128"/>
              </a:rPr>
              <a:t>ingeniero</a:t>
            </a:r>
            <a:endParaRPr lang="en-US" sz="2600" dirty="0" smtClean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dirty="0" err="1" smtClean="0">
                <a:solidFill>
                  <a:srgbClr val="660066"/>
                </a:solidFill>
                <a:ea typeface="ＭＳ Ｐゴシック" panose="020B0600070205080204" pitchFamily="34" charset="-128"/>
              </a:rPr>
              <a:t>Qué</a:t>
            </a:r>
            <a:r>
              <a:rPr lang="en-US" dirty="0" smtClean="0">
                <a:solidFill>
                  <a:srgbClr val="660066"/>
                </a:solidFill>
                <a:ea typeface="ＭＳ Ｐゴシック" panose="020B0600070205080204" pitchFamily="34" charset="-128"/>
              </a:rPr>
              <a:t> </a:t>
            </a:r>
            <a:r>
              <a:rPr lang="en-US" dirty="0" err="1" smtClean="0">
                <a:solidFill>
                  <a:srgbClr val="660066"/>
                </a:solidFill>
                <a:ea typeface="ＭＳ Ｐゴシック" panose="020B0600070205080204" pitchFamily="34" charset="-128"/>
              </a:rPr>
              <a:t>debe</a:t>
            </a:r>
            <a:r>
              <a:rPr lang="en-US" dirty="0" smtClean="0">
                <a:solidFill>
                  <a:srgbClr val="660066"/>
                </a:solidFill>
                <a:ea typeface="ＭＳ Ｐゴシック" panose="020B0600070205080204" pitchFamily="34" charset="-128"/>
              </a:rPr>
              <a:t> </a:t>
            </a:r>
            <a:r>
              <a:rPr lang="en-US" dirty="0" err="1" smtClean="0">
                <a:solidFill>
                  <a:srgbClr val="660066"/>
                </a:solidFill>
                <a:ea typeface="ＭＳ Ｐゴシック" panose="020B0600070205080204" pitchFamily="34" charset="-128"/>
              </a:rPr>
              <a:t>hacer</a:t>
            </a:r>
            <a:r>
              <a:rPr lang="en-US" dirty="0" smtClean="0">
                <a:solidFill>
                  <a:srgbClr val="660066"/>
                </a:solidFill>
                <a:ea typeface="ＭＳ Ｐゴシック" panose="020B0600070205080204" pitchFamily="34" charset="-128"/>
              </a:rPr>
              <a:t> el </a:t>
            </a:r>
            <a:r>
              <a:rPr lang="en-US" dirty="0" err="1" smtClean="0">
                <a:solidFill>
                  <a:srgbClr val="660066"/>
                </a:solidFill>
                <a:ea typeface="ＭＳ Ｐゴシック" panose="020B0600070205080204" pitchFamily="34" charset="-128"/>
              </a:rPr>
              <a:t>ingeniero</a:t>
            </a:r>
            <a:r>
              <a:rPr lang="en-US" dirty="0" smtClean="0">
                <a:solidFill>
                  <a:srgbClr val="660066"/>
                </a:solidFill>
                <a:ea typeface="ＭＳ Ｐゴシック" panose="020B0600070205080204" pitchFamily="34" charset="-128"/>
              </a:rPr>
              <a:t> para resolver un </a:t>
            </a:r>
            <a:r>
              <a:rPr lang="en-US" dirty="0" err="1" smtClean="0">
                <a:solidFill>
                  <a:srgbClr val="660066"/>
                </a:solidFill>
                <a:ea typeface="ＭＳ Ｐゴシック" panose="020B0600070205080204" pitchFamily="34" charset="-128"/>
              </a:rPr>
              <a:t>problema</a:t>
            </a:r>
            <a:endParaRPr lang="en-US" dirty="0" smtClean="0">
              <a:solidFill>
                <a:srgbClr val="660066"/>
              </a:solidFill>
              <a:ea typeface="ＭＳ Ｐゴシック" panose="020B0600070205080204" pitchFamily="34" charset="-128"/>
            </a:endParaRPr>
          </a:p>
          <a:p>
            <a:pPr eaLnBrk="1" hangingPunct="1"/>
            <a:endParaRPr lang="es-ES_tradnl" dirty="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139269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5027613" y="2487613"/>
          <a:ext cx="2571750" cy="344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7" name="VISIO" r:id="rId3" imgW="3007080" imgH="4027320" progId="Visio.Drawing.5">
                  <p:embed/>
                </p:oleObj>
              </mc:Choice>
              <mc:Fallback>
                <p:oleObj name="VISIO" r:id="rId3" imgW="3007080" imgH="4027320" progId="Visio.Drawing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613" y="2487613"/>
                        <a:ext cx="2571750" cy="3444875"/>
                      </a:xfrm>
                      <a:prstGeom prst="rect">
                        <a:avLst/>
                      </a:prstGeom>
                      <a:solidFill>
                        <a:srgbClr val="0099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2959930-308D-4AF4-AD98-DE3D5D6D0679}" type="slidenum">
              <a:rPr lang="es-ES_tradnl" sz="1200"/>
              <a:pPr eaLnBrk="1" hangingPunct="1"/>
              <a:t>3</a:t>
            </a:fld>
            <a:endParaRPr lang="es-ES_tradnl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620688"/>
            <a:ext cx="6798734" cy="792088"/>
          </a:xfrm>
        </p:spPr>
        <p:txBody>
          <a:bodyPr/>
          <a:lstStyle/>
          <a:p>
            <a:pPr eaLnBrk="1" hangingPunct="1"/>
            <a:r>
              <a:rPr lang="es-ES_tradnl" dirty="0" smtClean="0">
                <a:ea typeface="ＭＳ Ｐゴシック" panose="020B0600070205080204" pitchFamily="34" charset="-128"/>
              </a:rPr>
              <a:t>Informaci</a:t>
            </a:r>
            <a:r>
              <a:rPr lang="es-ES_tradnl" altLang="ja-JP" dirty="0" smtClean="0">
                <a:ea typeface="ＭＳ ゴシック" panose="020B0609070205080204" pitchFamily="49" charset="-128"/>
              </a:rPr>
              <a:t>ón</a:t>
            </a:r>
            <a:endParaRPr lang="es-ES_tradnl" dirty="0" smtClean="0">
              <a:ea typeface="ＭＳ Ｐゴシック" panose="020B0600070205080204" pitchFamily="34" charset="-128"/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>
          <a:xfrm>
            <a:off x="1176865" y="1700808"/>
            <a:ext cx="6798736" cy="3444997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es-ES_tradnl" sz="2400" b="1" i="1" dirty="0" smtClean="0">
                <a:ea typeface="ＭＳ Ｐゴシック" panose="020B0600070205080204" pitchFamily="34" charset="-128"/>
              </a:rPr>
              <a:t>Informaci</a:t>
            </a:r>
            <a:r>
              <a:rPr lang="es-ES_tradnl" altLang="ja-JP" sz="2400" b="1" i="1" dirty="0" smtClean="0">
                <a:ea typeface="ＭＳ Ｐゴシック" panose="020B0600070205080204" pitchFamily="34" charset="-128"/>
              </a:rPr>
              <a:t>ón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: Conjunto organizado de datos, que constituyen un mensaje sobre un determinado ente o </a:t>
            </a:r>
            <a:r>
              <a:rPr lang="es-ES_tradnl" sz="2400" dirty="0" err="1" smtClean="0">
                <a:ea typeface="ＭＳ Ｐゴシック" panose="020B0600070205080204" pitchFamily="34" charset="-128"/>
              </a:rPr>
              <a:t>fen</a:t>
            </a:r>
            <a:r>
              <a:rPr lang="es-ES_tradnl" altLang="ja-JP" sz="2400" dirty="0" err="1" smtClean="0">
                <a:ea typeface="ＭＳ Ｐゴシック" panose="020B0600070205080204" pitchFamily="34" charset="-128"/>
              </a:rPr>
              <a:t>óm</a:t>
            </a:r>
            <a:r>
              <a:rPr lang="en-US" sz="2400" dirty="0" smtClean="0">
                <a:ea typeface="ＭＳ Ｐゴシック" panose="020B0600070205080204" pitchFamily="34" charset="-128"/>
              </a:rPr>
              <a:t>e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no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endParaRPr lang="es-ES_tradnl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_tradnl" b="1" dirty="0" smtClean="0">
                <a:ea typeface="ＭＳ Ｐゴシック" panose="020B0600070205080204" pitchFamily="34" charset="-128"/>
              </a:rPr>
              <a:t>Ejemplo</a:t>
            </a:r>
            <a:r>
              <a:rPr lang="es-ES_tradnl" dirty="0" smtClean="0">
                <a:ea typeface="ＭＳ Ｐゴシック" panose="020B0600070205080204" pitchFamily="34" charset="-128"/>
              </a:rPr>
              <a:t> </a:t>
            </a:r>
          </a:p>
          <a:p>
            <a:pPr lvl="1" eaLnBrk="1" hangingPunct="1">
              <a:lnSpc>
                <a:spcPct val="90000"/>
              </a:lnSpc>
              <a:buClr>
                <a:srgbClr val="95B3D7"/>
              </a:buClr>
              <a:buFont typeface="Wingdings" panose="05000000000000000000" pitchFamily="2" charset="2"/>
              <a:buChar char="n"/>
            </a:pPr>
            <a:r>
              <a:rPr lang="es-ES_tradnl" sz="2400" b="1" i="1" dirty="0" smtClean="0">
                <a:ea typeface="ＭＳ Ｐゴシック" panose="020B0600070205080204" pitchFamily="34" charset="-128"/>
              </a:rPr>
              <a:t>Entidad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: “pa</a:t>
            </a:r>
            <a:r>
              <a:rPr lang="es-ES_tradnl" altLang="ja-JP" sz="2400" dirty="0" smtClean="0">
                <a:ea typeface="ＭＳ Ｐゴシック" panose="020B0600070205080204" pitchFamily="34" charset="-128"/>
              </a:rPr>
              <a:t>ís”</a:t>
            </a:r>
          </a:p>
          <a:p>
            <a:pPr lvl="1" eaLnBrk="1" hangingPunct="1">
              <a:lnSpc>
                <a:spcPct val="90000"/>
              </a:lnSpc>
              <a:buClr>
                <a:srgbClr val="95B3D7"/>
              </a:buClr>
              <a:buFont typeface="Wingdings" panose="05000000000000000000" pitchFamily="2" charset="2"/>
              <a:buChar char="n"/>
            </a:pPr>
            <a:r>
              <a:rPr lang="es-ES_tradnl" altLang="ja-JP" sz="2400" b="1" i="1" dirty="0" smtClean="0">
                <a:ea typeface="ＭＳ Ｐゴシック" panose="020B0600070205080204" pitchFamily="34" charset="-128"/>
              </a:rPr>
              <a:t>Datos</a:t>
            </a:r>
            <a:r>
              <a:rPr lang="es-ES_tradnl" altLang="ja-JP" sz="2400" dirty="0" smtClean="0">
                <a:ea typeface="ＭＳ Ｐゴシック" panose="020B0600070205080204" pitchFamily="34" charset="-128"/>
              </a:rPr>
              <a:t>: 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n</a:t>
            </a:r>
            <a:r>
              <a:rPr lang="es-ES_tradnl" altLang="ja-JP" sz="2400" dirty="0" smtClean="0">
                <a:ea typeface="ＭＳ Ｐゴシック" panose="020B0600070205080204" pitchFamily="34" charset="-128"/>
              </a:rPr>
              <a:t>úme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ro de habitantes, densidad de poblaci</a:t>
            </a:r>
            <a:r>
              <a:rPr lang="es-ES_tradnl" altLang="ja-JP" sz="2400" dirty="0" smtClean="0">
                <a:ea typeface="ＭＳ Ｐゴシック" panose="020B0600070205080204" pitchFamily="34" charset="-128"/>
              </a:rPr>
              <a:t>ón</a:t>
            </a:r>
            <a:r>
              <a:rPr lang="en-US" sz="2400" dirty="0" smtClean="0">
                <a:ea typeface="ＭＳ Ｐゴシック" panose="020B0600070205080204" pitchFamily="34" charset="-128"/>
              </a:rPr>
              <a:t>,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 idioma, moneda, ubicaci</a:t>
            </a:r>
            <a:r>
              <a:rPr lang="es-ES_tradnl" altLang="ja-JP" sz="2400" dirty="0" smtClean="0">
                <a:ea typeface="ＭＳ Ｐゴシック" panose="020B0600070205080204" pitchFamily="34" charset="-128"/>
              </a:rPr>
              <a:t>ón geográfica, etc.</a:t>
            </a:r>
            <a:endParaRPr lang="es-ES_tradnl" sz="2400" dirty="0" smtClean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buClr>
                <a:srgbClr val="95B3D7"/>
              </a:buClr>
              <a:buFont typeface="Wingdings" panose="05000000000000000000" pitchFamily="2" charset="2"/>
              <a:buChar char="n"/>
            </a:pPr>
            <a:r>
              <a:rPr lang="es-ES_tradnl" sz="2400" b="1" i="1" dirty="0" smtClean="0">
                <a:ea typeface="ＭＳ Ｐゴシック" panose="020B0600070205080204" pitchFamily="34" charset="-128"/>
              </a:rPr>
              <a:t>Informaci</a:t>
            </a:r>
            <a:r>
              <a:rPr lang="es-ES_tradnl" altLang="ja-JP" sz="2400" b="1" i="1" dirty="0" smtClean="0">
                <a:ea typeface="ＭＳ Ｐゴシック" panose="020B0600070205080204" pitchFamily="34" charset="-128"/>
              </a:rPr>
              <a:t>ón</a:t>
            </a:r>
            <a:r>
              <a:rPr lang="es-ES_tradnl" altLang="ja-JP" sz="2400" dirty="0" smtClean="0">
                <a:ea typeface="ＭＳ Ｐゴシック" panose="020B0600070205080204" pitchFamily="34" charset="-128"/>
              </a:rPr>
              <a:t>: 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Si por ejemplo 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organizamos estos 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datos y escribimos el </a:t>
            </a:r>
            <a:r>
              <a:rPr lang="es-ES_tradnl" sz="2400" dirty="0" err="1" smtClean="0">
                <a:ea typeface="ＭＳ Ｐゴシック" panose="020B0600070205080204" pitchFamily="34" charset="-128"/>
              </a:rPr>
              <a:t>cap</a:t>
            </a:r>
            <a:r>
              <a:rPr lang="es-ES_tradnl" altLang="ja-JP" sz="2400" dirty="0" err="1" smtClean="0">
                <a:ea typeface="ヒラギノ角ゴ Pro W3" charset="-128"/>
              </a:rPr>
              <a:t>ít</a:t>
            </a:r>
            <a:r>
              <a:rPr lang="en-US" sz="2400" dirty="0" smtClean="0">
                <a:ea typeface="ＭＳ Ｐゴシック" panose="020B0600070205080204" pitchFamily="34" charset="-128"/>
              </a:rPr>
              <a:t>u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lo de un libro, se puede decir que ese </a:t>
            </a:r>
            <a:r>
              <a:rPr lang="es-ES_tradnl" sz="2400" dirty="0" err="1" smtClean="0">
                <a:ea typeface="ＭＳ Ｐゴシック" panose="020B0600070205080204" pitchFamily="34" charset="-128"/>
              </a:rPr>
              <a:t>cap</a:t>
            </a:r>
            <a:r>
              <a:rPr lang="es-ES_tradnl" altLang="ja-JP" sz="2400" dirty="0" err="1" smtClean="0">
                <a:ea typeface="ヒラギノ角ゴ Pro W3" charset="-128"/>
              </a:rPr>
              <a:t>ít</a:t>
            </a:r>
            <a:r>
              <a:rPr lang="en-US" sz="2400" dirty="0" smtClean="0">
                <a:ea typeface="ＭＳ Ｐゴシック" panose="020B0600070205080204" pitchFamily="34" charset="-128"/>
              </a:rPr>
              <a:t>u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lo constituye informaci</a:t>
            </a:r>
            <a:r>
              <a:rPr lang="es-ES_tradnl" altLang="ja-JP" sz="2400" dirty="0" smtClean="0">
                <a:ea typeface="ヒラギノ角ゴ Pro W3" charset="-128"/>
              </a:rPr>
              <a:t>ón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 sobre ese pa</a:t>
            </a:r>
            <a:r>
              <a:rPr lang="es-ES_tradnl" altLang="ja-JP" sz="2400" dirty="0" smtClean="0">
                <a:ea typeface="ヒラギノ角ゴ Pro W3" charset="-128"/>
              </a:rPr>
              <a:t>ís</a:t>
            </a:r>
            <a:endParaRPr lang="es-ES_tradnl" sz="2400" dirty="0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DD644A1-B905-4BD9-9CF4-A859BA808CA7}" type="slidenum">
              <a:rPr lang="es-ES_tradnl" sz="1200"/>
              <a:pPr eaLnBrk="1" hangingPunct="1"/>
              <a:t>30</a:t>
            </a:fld>
            <a:endParaRPr lang="es-ES_trad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548680"/>
            <a:ext cx="6798734" cy="864096"/>
          </a:xfrm>
        </p:spPr>
        <p:txBody>
          <a:bodyPr/>
          <a:lstStyle/>
          <a:p>
            <a:pPr eaLnBrk="1" hangingPunct="1"/>
            <a:r>
              <a:rPr lang="es-ES_tradnl" dirty="0" smtClean="0">
                <a:ea typeface="ＭＳ Ｐゴシック" panose="020B0600070205080204" pitchFamily="34" charset="-128"/>
              </a:rPr>
              <a:t>Conocimiento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176865" y="1556792"/>
            <a:ext cx="6798736" cy="3444997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s-ES_tradnl" sz="2400" dirty="0" smtClean="0">
                <a:ea typeface="ＭＳ Ｐゴシック" panose="020B0600070205080204" pitchFamily="34" charset="-128"/>
              </a:rPr>
              <a:t>Cuando se tiene que resolver un determinado problema o se tiene que tomar una decisi</a:t>
            </a:r>
            <a:r>
              <a:rPr lang="es-ES_tradnl" altLang="ja-JP" sz="2400" dirty="0" smtClean="0">
                <a:ea typeface="ヒラギノ角ゴ Pro W3" charset="-128"/>
              </a:rPr>
              <a:t>ón</a:t>
            </a:r>
            <a:r>
              <a:rPr lang="en-US" altLang="ja-JP" sz="2400" dirty="0" smtClean="0">
                <a:ea typeface="ヒラギノ角ゴ Pro W3" charset="-128"/>
              </a:rPr>
              <a:t>:</a:t>
            </a:r>
          </a:p>
          <a:p>
            <a:pPr eaLnBrk="1" hangingPunct="1"/>
            <a:endParaRPr lang="en-US" altLang="ja-JP" sz="2400" dirty="0" smtClean="0">
              <a:ea typeface="ヒラギノ角ゴ Pro W3" charset="-128"/>
            </a:endParaRPr>
          </a:p>
          <a:p>
            <a:pPr lvl="1" eaLnBrk="1" hangingPunct="1"/>
            <a:r>
              <a:rPr lang="es-ES_tradnl" sz="2200" dirty="0" smtClean="0">
                <a:ea typeface="ＭＳ Ｐゴシック" panose="020B0600070205080204" pitchFamily="34" charset="-128"/>
              </a:rPr>
              <a:t>Se emplean diversas fuentes de informaci</a:t>
            </a:r>
            <a:r>
              <a:rPr lang="es-ES_tradnl" altLang="ja-JP" sz="2200" dirty="0" smtClean="0">
                <a:ea typeface="ヒラギノ角ゴ Pro W3" charset="-128"/>
              </a:rPr>
              <a:t>ón</a:t>
            </a:r>
            <a:r>
              <a:rPr lang="es-ES_tradnl" sz="2200" dirty="0" smtClean="0">
                <a:ea typeface="ＭＳ Ｐゴシック" panose="020B0600070205080204" pitchFamily="34" charset="-128"/>
              </a:rPr>
              <a:t> (como </a:t>
            </a:r>
            <a:r>
              <a:rPr lang="es-ES_tradnl" sz="2200" dirty="0" err="1" smtClean="0">
                <a:ea typeface="ＭＳ Ｐゴシック" panose="020B0600070205080204" pitchFamily="34" charset="-128"/>
              </a:rPr>
              <a:t>po</a:t>
            </a:r>
            <a:r>
              <a:rPr lang="en-US" sz="2200" dirty="0" smtClean="0">
                <a:ea typeface="ＭＳ Ｐゴシック" panose="020B0600070205080204" pitchFamily="34" charset="-128"/>
              </a:rPr>
              <a:t>r </a:t>
            </a:r>
            <a:r>
              <a:rPr lang="en-US" sz="2200" dirty="0" err="1" smtClean="0">
                <a:ea typeface="ＭＳ Ｐゴシック" panose="020B0600070205080204" pitchFamily="34" charset="-128"/>
              </a:rPr>
              <a:t>ejemplo</a:t>
            </a:r>
            <a:r>
              <a:rPr lang="es-ES_tradnl" sz="2200" dirty="0" smtClean="0">
                <a:ea typeface="ＭＳ Ｐゴシック" panose="020B0600070205080204" pitchFamily="34" charset="-128"/>
              </a:rPr>
              <a:t> el </a:t>
            </a:r>
            <a:r>
              <a:rPr lang="es-ES_tradnl" sz="2200" dirty="0" err="1" smtClean="0">
                <a:ea typeface="ＭＳ Ｐゴシック" panose="020B0600070205080204" pitchFamily="34" charset="-128"/>
              </a:rPr>
              <a:t>cap</a:t>
            </a:r>
            <a:r>
              <a:rPr lang="es-ES_tradnl" altLang="ja-JP" sz="2200" dirty="0" err="1" smtClean="0">
                <a:ea typeface="ヒラギノ角ゴ Pro W3" charset="-128"/>
              </a:rPr>
              <a:t>ít</a:t>
            </a:r>
            <a:r>
              <a:rPr lang="en-US" sz="2200" dirty="0" smtClean="0">
                <a:ea typeface="ＭＳ Ｐゴシック" panose="020B0600070205080204" pitchFamily="34" charset="-128"/>
              </a:rPr>
              <a:t>u</a:t>
            </a:r>
            <a:r>
              <a:rPr lang="es-ES_tradnl" sz="2200" dirty="0" smtClean="0">
                <a:ea typeface="ＭＳ Ｐゴシック" panose="020B0600070205080204" pitchFamily="34" charset="-128"/>
              </a:rPr>
              <a:t>lo mencionado de este imaginario libro)</a:t>
            </a:r>
          </a:p>
          <a:p>
            <a:pPr lvl="1" eaLnBrk="1" hangingPunct="1"/>
            <a:r>
              <a:rPr lang="es-ES_tradnl" sz="2200" dirty="0" smtClean="0">
                <a:ea typeface="ＭＳ Ｐゴシック" panose="020B0600070205080204" pitchFamily="34" charset="-128"/>
              </a:rPr>
              <a:t>Se construye lo que en general se denomina </a:t>
            </a:r>
            <a:r>
              <a:rPr lang="es-ES_tradnl" sz="2200" b="1" u="sng" dirty="0" smtClean="0">
                <a:solidFill>
                  <a:srgbClr val="75367A"/>
                </a:solidFill>
                <a:ea typeface="ＭＳ Ｐゴシック" panose="020B0600070205080204" pitchFamily="34" charset="-128"/>
              </a:rPr>
              <a:t>conocimiento</a:t>
            </a:r>
            <a:r>
              <a:rPr lang="es-ES_tradnl" sz="2200" b="1" dirty="0" smtClean="0">
                <a:solidFill>
                  <a:srgbClr val="75367A"/>
                </a:solidFill>
                <a:ea typeface="ＭＳ Ｐゴシック" panose="020B0600070205080204" pitchFamily="34" charset="-128"/>
              </a:rPr>
              <a:t> </a:t>
            </a:r>
            <a:r>
              <a:rPr lang="es-ES_tradnl" sz="2200" dirty="0" smtClean="0">
                <a:ea typeface="ＭＳ Ｐゴシック" panose="020B0600070205080204" pitchFamily="34" charset="-128"/>
              </a:rPr>
              <a:t>o </a:t>
            </a:r>
            <a:r>
              <a:rPr lang="es-ES_tradnl" sz="2200" b="1" u="sng" dirty="0" smtClean="0">
                <a:solidFill>
                  <a:srgbClr val="75367A"/>
                </a:solidFill>
                <a:ea typeface="ＭＳ Ｐゴシック" panose="020B0600070205080204" pitchFamily="34" charset="-128"/>
              </a:rPr>
              <a:t>informaci</a:t>
            </a:r>
            <a:r>
              <a:rPr lang="es-ES_tradnl" altLang="ja-JP" sz="2200" b="1" u="sng" dirty="0" smtClean="0">
                <a:solidFill>
                  <a:srgbClr val="75367A"/>
                </a:solidFill>
                <a:ea typeface="ヒラギノ角ゴ Pro W3" charset="-128"/>
              </a:rPr>
              <a:t>ón</a:t>
            </a:r>
            <a:r>
              <a:rPr lang="es-ES_tradnl" sz="2200" b="1" u="sng" dirty="0" smtClean="0">
                <a:solidFill>
                  <a:srgbClr val="75367A"/>
                </a:solidFill>
                <a:ea typeface="ＭＳ Ｐゴシック" panose="020B0600070205080204" pitchFamily="34" charset="-128"/>
              </a:rPr>
              <a:t> organizada</a:t>
            </a:r>
            <a:r>
              <a:rPr lang="es-ES_tradnl" sz="2200" b="1" dirty="0" smtClean="0">
                <a:solidFill>
                  <a:srgbClr val="75367A"/>
                </a:solidFill>
                <a:ea typeface="ＭＳ Ｐゴシック" panose="020B0600070205080204" pitchFamily="34" charset="-128"/>
              </a:rPr>
              <a:t> </a:t>
            </a:r>
            <a:r>
              <a:rPr lang="es-ES_tradnl" sz="2200" dirty="0" smtClean="0">
                <a:ea typeface="ＭＳ Ｐゴシック" panose="020B0600070205080204" pitchFamily="34" charset="-128"/>
              </a:rPr>
              <a:t>que permite la resoluci</a:t>
            </a:r>
            <a:r>
              <a:rPr lang="es-ES_tradnl" altLang="ja-JP" sz="2200" dirty="0" smtClean="0">
                <a:ea typeface="ヒラギノ角ゴ Pro W3" charset="-128"/>
              </a:rPr>
              <a:t>ón</a:t>
            </a:r>
            <a:r>
              <a:rPr lang="en-US" sz="2200" dirty="0" smtClean="0">
                <a:ea typeface="ＭＳ Ｐゴシック" panose="020B0600070205080204" pitchFamily="34" charset="-128"/>
              </a:rPr>
              <a:t> </a:t>
            </a:r>
            <a:r>
              <a:rPr lang="es-ES_tradnl" sz="2200" dirty="0" smtClean="0">
                <a:ea typeface="ＭＳ Ｐゴシック" panose="020B0600070205080204" pitchFamily="34" charset="-128"/>
              </a:rPr>
              <a:t>de problemas o la toma de decisiones </a:t>
            </a:r>
          </a:p>
          <a:p>
            <a:pPr eaLnBrk="1" hangingPunct="1"/>
            <a:endParaRPr lang="es-ES_tradnl" dirty="0" smtClean="0">
              <a:ea typeface="ＭＳ Ｐゴシック" panose="020B0600070205080204" pitchFamily="34" charset="-128"/>
            </a:endParaRPr>
          </a:p>
        </p:txBody>
      </p:sp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9AD554F-16B0-4729-B545-F7485087412D}" type="slidenum">
              <a:rPr lang="es-ES_tradnl" sz="1200"/>
              <a:pPr eaLnBrk="1" hangingPunct="1"/>
              <a:t>31</a:t>
            </a:fld>
            <a:endParaRPr lang="es-ES_trad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476672"/>
            <a:ext cx="6798734" cy="1001894"/>
          </a:xfrm>
        </p:spPr>
        <p:txBody>
          <a:bodyPr/>
          <a:lstStyle/>
          <a:p>
            <a:pPr eaLnBrk="1" hangingPunct="1"/>
            <a:r>
              <a:rPr lang="es-ES_tradnl" dirty="0" smtClean="0">
                <a:ea typeface="ＭＳ Ｐゴシック" panose="020B0600070205080204" pitchFamily="34" charset="-128"/>
              </a:rPr>
              <a:t>Proceso de la Ingenier</a:t>
            </a:r>
            <a:r>
              <a:rPr lang="es-ES_tradnl" altLang="ja-JP" dirty="0" smtClean="0">
                <a:ea typeface="ＭＳ ゴシック" panose="020B0609070205080204" pitchFamily="49" charset="-128"/>
              </a:rPr>
              <a:t>ía</a:t>
            </a:r>
            <a:endParaRPr lang="es-ES_tradnl" dirty="0" smtClean="0">
              <a:ea typeface="ＭＳ Ｐゴシック" panose="020B0600070205080204" pitchFamily="34" charset="-12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176865" y="1844824"/>
            <a:ext cx="6798736" cy="3444997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s-VE" sz="2800" dirty="0" smtClean="0">
                <a:solidFill>
                  <a:srgbClr val="000000"/>
                </a:solidFill>
                <a:latin typeface="Matura MT Script Capitals" panose="03020802060602070202" pitchFamily="66" charset="0"/>
                <a:ea typeface="ＭＳ Ｐゴシック" panose="020B0600070205080204" pitchFamily="34" charset="-128"/>
              </a:rPr>
              <a:t>Formulación del problema</a:t>
            </a:r>
            <a:r>
              <a:rPr lang="es-VE" sz="28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:</a:t>
            </a:r>
            <a:endParaRPr lang="es-VE" sz="2500" dirty="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algn="just" eaLnBrk="1" hangingPunct="1"/>
            <a:r>
              <a:rPr lang="es-ES_tradnl" sz="2400" dirty="0" smtClean="0">
                <a:ea typeface="ＭＳ Ｐゴシック" panose="020B0600070205080204" pitchFamily="34" charset="-128"/>
              </a:rPr>
              <a:t>El primer paso es plantear el problema claramente</a:t>
            </a:r>
          </a:p>
          <a:p>
            <a:pPr lvl="1" algn="just" eaLnBrk="1" hangingPunct="1"/>
            <a:r>
              <a:rPr lang="es-ES_tradnl" sz="2400" dirty="0" smtClean="0">
                <a:ea typeface="ＭＳ Ｐゴシック" panose="020B0600070205080204" pitchFamily="34" charset="-128"/>
              </a:rPr>
              <a:t>Es muy importante preparar un enunciado claro y conciso del problema para evitar cualquier malentendido</a:t>
            </a:r>
          </a:p>
          <a:p>
            <a:pPr lvl="1" eaLnBrk="1" hangingPunct="1"/>
            <a:endParaRPr lang="es-ES_tradnl" sz="2400" dirty="0" smtClean="0">
              <a:ea typeface="ＭＳ Ｐゴシック" panose="020B0600070205080204" pitchFamily="34" charset="-128"/>
            </a:endParaRPr>
          </a:p>
          <a:p>
            <a:pPr lvl="1" algn="just" eaLnBrk="1" hangingPunct="1">
              <a:buFont typeface="Arial" panose="020B0604020202020204" pitchFamily="34" charset="0"/>
              <a:buNone/>
            </a:pPr>
            <a:r>
              <a:rPr lang="es-ES_tradnl" sz="2400" b="1" u="sng" dirty="0" smtClean="0">
                <a:ea typeface="ＭＳ Ｐゴシック" panose="020B0600070205080204" pitchFamily="34" charset="-128"/>
              </a:rPr>
              <a:t>Ejemplo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: “Calcular el promedio de una serie de temperaturas.” </a:t>
            </a:r>
            <a:endParaRPr lang="es-VE" sz="21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3FC912E-1750-4A42-A012-6A6FD46E7064}" type="slidenum">
              <a:rPr lang="es-ES_tradnl" sz="1200"/>
              <a:pPr eaLnBrk="1" hangingPunct="1"/>
              <a:t>4</a:t>
            </a:fld>
            <a:endParaRPr lang="es-ES_trad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620688"/>
            <a:ext cx="6798734" cy="792088"/>
          </a:xfrm>
        </p:spPr>
        <p:txBody>
          <a:bodyPr/>
          <a:lstStyle/>
          <a:p>
            <a:pPr eaLnBrk="1" hangingPunct="1"/>
            <a:r>
              <a:rPr lang="es-ES_tradnl" dirty="0" smtClean="0">
                <a:ea typeface="ＭＳ Ｐゴシック" panose="020B0600070205080204" pitchFamily="34" charset="-128"/>
              </a:rPr>
              <a:t>Proceso de la Ingenier</a:t>
            </a:r>
            <a:r>
              <a:rPr lang="es-ES_tradnl" altLang="ja-JP" dirty="0" smtClean="0">
                <a:ea typeface="ＭＳ ゴシック" panose="020B0609070205080204" pitchFamily="49" charset="-128"/>
              </a:rPr>
              <a:t>ía</a:t>
            </a:r>
            <a:endParaRPr lang="es-ES_tradnl" dirty="0" smtClean="0">
              <a:ea typeface="ＭＳ Ｐゴシック" panose="020B0600070205080204" pitchFamily="34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176865" y="1784203"/>
            <a:ext cx="6798736" cy="3444997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s-VE" sz="2800" dirty="0" smtClean="0">
                <a:solidFill>
                  <a:srgbClr val="000000"/>
                </a:solidFill>
                <a:latin typeface="Matura MT Script Capitals" panose="03020802060602070202" pitchFamily="66" charset="0"/>
                <a:ea typeface="ＭＳ Ｐゴシック" panose="020B0600070205080204" pitchFamily="34" charset="-128"/>
              </a:rPr>
              <a:t>Análisis del problema:</a:t>
            </a:r>
            <a:endParaRPr lang="es-VE" sz="2500" dirty="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algn="just" eaLnBrk="1" hangingPunct="1"/>
            <a:r>
              <a:rPr lang="es-ES_tradnl" sz="2400" dirty="0" smtClean="0">
                <a:ea typeface="ＭＳ Ｐゴシック" panose="020B0600070205080204" pitchFamily="34" charset="-128"/>
              </a:rPr>
              <a:t>El segundo paso consiste en describir cuidadosamente la información que se da para resolver el problema y luego identificar los valores que se deben calcular</a:t>
            </a:r>
          </a:p>
          <a:p>
            <a:pPr lvl="1" algn="just" eaLnBrk="1" hangingPunct="1"/>
            <a:endParaRPr lang="es-ES_tradnl" sz="2400" dirty="0" smtClean="0">
              <a:ea typeface="ＭＳ Ｐゴシック" panose="020B0600070205080204" pitchFamily="34" charset="-128"/>
            </a:endParaRPr>
          </a:p>
          <a:p>
            <a:pPr lvl="1" algn="just" eaLnBrk="1" hangingPunct="1"/>
            <a:r>
              <a:rPr lang="es-ES_tradnl" sz="2400" dirty="0" smtClean="0">
                <a:ea typeface="ＭＳ Ｐゴシック" panose="020B0600070205080204" pitchFamily="34" charset="-128"/>
              </a:rPr>
              <a:t>Estos elementos representan las entradas y salidas del problema y pueden llamarse colectivamente entrada/salida o E/S</a:t>
            </a:r>
          </a:p>
          <a:p>
            <a:pPr lvl="1" algn="just" eaLnBrk="1" hangingPunct="1">
              <a:buFont typeface="Arial" panose="020B0604020202020204" pitchFamily="34" charset="0"/>
              <a:buNone/>
            </a:pPr>
            <a:endParaRPr lang="es-ES_tradnl" sz="24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9BDB4F8-8EAC-4FFE-9EF5-7175B6BA2DCD}" type="slidenum">
              <a:rPr lang="es-ES_tradnl" sz="1200"/>
              <a:pPr eaLnBrk="1" hangingPunct="1"/>
              <a:t>5</a:t>
            </a:fld>
            <a:endParaRPr lang="es-ES_tradnl" sz="1000"/>
          </a:p>
        </p:txBody>
      </p:sp>
      <p:sp>
        <p:nvSpPr>
          <p:cNvPr id="8" name="CuadroTexto 7"/>
          <p:cNvSpPr txBox="1">
            <a:spLocks noChangeArrowheads="1"/>
          </p:cNvSpPr>
          <p:nvPr/>
        </p:nvSpPr>
        <p:spPr bwMode="auto">
          <a:xfrm>
            <a:off x="4038600" y="5334000"/>
            <a:ext cx="1268413" cy="461963"/>
          </a:xfrm>
          <a:prstGeom prst="rect">
            <a:avLst/>
          </a:prstGeom>
          <a:solidFill>
            <a:srgbClr val="4BACC6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dirty="0">
                <a:solidFill>
                  <a:srgbClr val="FFFFFF"/>
                </a:solidFill>
                <a:latin typeface="Calibri" panose="020F0502020204030204" pitchFamily="34" charset="0"/>
              </a:rPr>
              <a:t>Proceso</a:t>
            </a:r>
          </a:p>
        </p:txBody>
      </p:sp>
      <p:sp>
        <p:nvSpPr>
          <p:cNvPr id="20488" name="CuadroTexto 8"/>
          <p:cNvSpPr txBox="1">
            <a:spLocks noChangeArrowheads="1"/>
          </p:cNvSpPr>
          <p:nvPr/>
        </p:nvSpPr>
        <p:spPr bwMode="auto">
          <a:xfrm>
            <a:off x="1447800" y="5211763"/>
            <a:ext cx="1679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sz="2000">
                <a:solidFill>
                  <a:srgbClr val="800000"/>
                </a:solidFill>
              </a:rPr>
              <a:t>Entradas</a:t>
            </a:r>
          </a:p>
          <a:p>
            <a:pPr algn="ctr" eaLnBrk="1" hangingPunct="1"/>
            <a:r>
              <a:rPr lang="es-ES_tradnl" sz="2000">
                <a:solidFill>
                  <a:srgbClr val="800000"/>
                </a:solidFill>
              </a:rPr>
              <a:t>(temperaturas)</a:t>
            </a:r>
          </a:p>
        </p:txBody>
      </p:sp>
      <p:sp>
        <p:nvSpPr>
          <p:cNvPr id="20489" name="CuadroTexto 9"/>
          <p:cNvSpPr txBox="1">
            <a:spLocks noChangeArrowheads="1"/>
          </p:cNvSpPr>
          <p:nvPr/>
        </p:nvSpPr>
        <p:spPr bwMode="auto">
          <a:xfrm>
            <a:off x="6142038" y="5057775"/>
            <a:ext cx="19224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_tradnl" sz="2000">
                <a:solidFill>
                  <a:srgbClr val="800000"/>
                </a:solidFill>
              </a:rPr>
              <a:t>Salidas</a:t>
            </a:r>
          </a:p>
          <a:p>
            <a:pPr eaLnBrk="1" hangingPunct="1"/>
            <a:r>
              <a:rPr lang="es-ES_tradnl" sz="2000">
                <a:solidFill>
                  <a:srgbClr val="800000"/>
                </a:solidFill>
              </a:rPr>
              <a:t>(promedio de las </a:t>
            </a:r>
          </a:p>
          <a:p>
            <a:pPr eaLnBrk="1" hangingPunct="1"/>
            <a:r>
              <a:rPr lang="es-ES_tradnl" sz="2000">
                <a:solidFill>
                  <a:srgbClr val="800000"/>
                </a:solidFill>
              </a:rPr>
              <a:t>temperaturas)</a:t>
            </a:r>
          </a:p>
        </p:txBody>
      </p:sp>
      <p:sp>
        <p:nvSpPr>
          <p:cNvPr id="11" name="Flecha derecha 10"/>
          <p:cNvSpPr/>
          <p:nvPr/>
        </p:nvSpPr>
        <p:spPr>
          <a:xfrm>
            <a:off x="3276600" y="5451306"/>
            <a:ext cx="685800" cy="2286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ES_tradnl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Flecha derecha 11"/>
          <p:cNvSpPr/>
          <p:nvPr/>
        </p:nvSpPr>
        <p:spPr>
          <a:xfrm>
            <a:off x="5410200" y="5451306"/>
            <a:ext cx="685800" cy="2286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s-ES_tradnl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620688"/>
            <a:ext cx="6798734" cy="792088"/>
          </a:xfrm>
        </p:spPr>
        <p:txBody>
          <a:bodyPr/>
          <a:lstStyle/>
          <a:p>
            <a:pPr eaLnBrk="1" hangingPunct="1"/>
            <a:r>
              <a:rPr lang="es-ES_tradnl" dirty="0" smtClean="0">
                <a:ea typeface="ＭＳ Ｐゴシック" panose="020B0600070205080204" pitchFamily="34" charset="-128"/>
              </a:rPr>
              <a:t>Proceso de la Ingenier</a:t>
            </a:r>
            <a:r>
              <a:rPr lang="es-ES_tradnl" altLang="ja-JP" dirty="0" smtClean="0">
                <a:ea typeface="ＭＳ ゴシック" panose="020B0609070205080204" pitchFamily="49" charset="-128"/>
              </a:rPr>
              <a:t>ía</a:t>
            </a:r>
            <a:endParaRPr lang="es-ES_tradnl" dirty="0" smtClean="0">
              <a:ea typeface="ＭＳ Ｐゴシック" panose="020B0600070205080204" pitchFamily="34" charset="-12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176865" y="1844824"/>
            <a:ext cx="6798736" cy="344499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s-VE" sz="2800" dirty="0" smtClean="0">
                <a:solidFill>
                  <a:srgbClr val="000000"/>
                </a:solidFill>
                <a:latin typeface="Matura MT Script Capitals" panose="03020802060602070202" pitchFamily="66" charset="0"/>
                <a:ea typeface="ＭＳ Ｐゴシック" panose="020B0600070205080204" pitchFamily="34" charset="-128"/>
              </a:rPr>
              <a:t>Búsqueda de soluciones:</a:t>
            </a:r>
            <a:endParaRPr lang="es-VE" sz="2500" dirty="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algn="just" eaLnBrk="1" hangingPunct="1"/>
            <a:r>
              <a:rPr lang="es-ES_tradnl" sz="2400" dirty="0" smtClean="0">
                <a:ea typeface="ＭＳ Ｐゴシック" panose="020B0600070205080204" pitchFamily="34" charset="-128"/>
              </a:rPr>
              <a:t>Se trata de un paso muy importante y no debe pasarse por alto, ni siquiera en problemas sencillos</a:t>
            </a:r>
          </a:p>
          <a:p>
            <a:pPr lvl="1" algn="just" eaLnBrk="1" hangingPunct="1"/>
            <a:r>
              <a:rPr lang="es-ES_tradnl" sz="2400" dirty="0" smtClean="0">
                <a:ea typeface="ＭＳ Ｐゴシック" panose="020B0600070205080204" pitchFamily="34" charset="-128"/>
              </a:rPr>
              <a:t>Se buscan todas las posibles soluciones al problema, las cuales se listan</a:t>
            </a:r>
          </a:p>
          <a:p>
            <a:pPr lvl="1" algn="just" eaLnBrk="1" hangingPunct="1"/>
            <a:r>
              <a:rPr lang="es-ES_tradnl" sz="2400" dirty="0" smtClean="0">
                <a:ea typeface="ＭＳ Ｐゴシック" panose="020B0600070205080204" pitchFamily="34" charset="-128"/>
              </a:rPr>
              <a:t>Si no podemos tomar un conjunto sencillo de datos de entrada y calcular la salida, no estamos preparados para continuar con el siguiente paso; debemos releer el problema y tal vez consultar material de referencia</a:t>
            </a:r>
            <a:endParaRPr lang="es-ES_tradnl" sz="2000" dirty="0" smtClean="0">
              <a:ea typeface="ＭＳ Ｐゴシック" panose="020B0600070205080204" pitchFamily="34" charset="-128"/>
            </a:endParaRPr>
          </a:p>
          <a:p>
            <a:pPr lvl="1" algn="just" eaLnBrk="1" hangingPunct="1"/>
            <a:endParaRPr lang="es-ES_tradnl" sz="2000" dirty="0" smtClean="0">
              <a:ea typeface="ＭＳ Ｐゴシック" panose="020B0600070205080204" pitchFamily="34" charset="-128"/>
            </a:endParaRPr>
          </a:p>
          <a:p>
            <a:pPr lvl="1" algn="just" eaLnBrk="1" hangingPunct="1"/>
            <a:endParaRPr lang="es-ES_tradnl" sz="24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72F01E5-98A4-4CBF-8AD1-20A020C25A11}" type="slidenum">
              <a:rPr lang="es-ES_tradnl" sz="1200"/>
              <a:pPr eaLnBrk="1" hangingPunct="1"/>
              <a:t>6</a:t>
            </a:fld>
            <a:endParaRPr lang="es-ES_trad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620688"/>
            <a:ext cx="6798734" cy="785471"/>
          </a:xfrm>
        </p:spPr>
        <p:txBody>
          <a:bodyPr/>
          <a:lstStyle/>
          <a:p>
            <a:pPr eaLnBrk="1" hangingPunct="1"/>
            <a:r>
              <a:rPr lang="es-ES_tradnl" dirty="0" smtClean="0">
                <a:ea typeface="ＭＳ Ｐゴシック" panose="020B0600070205080204" pitchFamily="34" charset="-128"/>
              </a:rPr>
              <a:t>Proceso de la Ingenier</a:t>
            </a:r>
            <a:r>
              <a:rPr lang="es-ES_tradnl" altLang="ja-JP" dirty="0" smtClean="0">
                <a:ea typeface="ＭＳ ゴシック" panose="020B0609070205080204" pitchFamily="49" charset="-128"/>
              </a:rPr>
              <a:t>ía</a:t>
            </a:r>
            <a:endParaRPr lang="es-ES_tradnl" dirty="0" smtClean="0">
              <a:ea typeface="ＭＳ Ｐゴシック" panose="020B0600070205080204" pitchFamily="34" charset="-128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176865" y="1784203"/>
            <a:ext cx="6798736" cy="3444997"/>
          </a:xfrm>
        </p:spPr>
        <p:txBody>
          <a:bodyPr/>
          <a:lstStyle/>
          <a:p>
            <a:pPr eaLnBrk="1" hangingPunct="1"/>
            <a:r>
              <a:rPr lang="es-VE" sz="2800" dirty="0" smtClean="0">
                <a:solidFill>
                  <a:srgbClr val="000000"/>
                </a:solidFill>
                <a:latin typeface="Matura MT Script Capitals" panose="03020802060602070202" pitchFamily="66" charset="0"/>
                <a:ea typeface="ＭＳ Ｐゴシック" panose="020B0600070205080204" pitchFamily="34" charset="-128"/>
              </a:rPr>
              <a:t>Selección de la mejor solución:</a:t>
            </a:r>
            <a:endParaRPr lang="es-VE" sz="2500" dirty="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algn="just" eaLnBrk="1" hangingPunct="1"/>
            <a:r>
              <a:rPr lang="es-ES_tradnl" sz="2400" dirty="0" smtClean="0">
                <a:ea typeface="ＭＳ Ｐゴシック" panose="020B0600070205080204" pitchFamily="34" charset="-128"/>
              </a:rPr>
              <a:t>Se selecciona la alternativa mas apropiada para resolver el problema</a:t>
            </a:r>
          </a:p>
          <a:p>
            <a:pPr lvl="1" algn="just" eaLnBrk="1" hangingPunct="1">
              <a:buFont typeface="Arial" panose="020B0604020202020204" pitchFamily="34" charset="0"/>
              <a:buNone/>
            </a:pPr>
            <a:endParaRPr lang="es-ES_tradnl" sz="2400" dirty="0" smtClean="0">
              <a:ea typeface="ＭＳ Ｐゴシック" panose="020B0600070205080204" pitchFamily="34" charset="-128"/>
            </a:endParaRP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s-ES_tradnl" sz="2800" b="1" dirty="0" smtClean="0">
                <a:ea typeface="ＭＳ Ｐゴシック" panose="020B0600070205080204" pitchFamily="34" charset="-128"/>
              </a:rPr>
              <a:t>Ejemplo</a:t>
            </a:r>
            <a:r>
              <a:rPr lang="es-ES_tradnl" sz="2800" dirty="0" smtClean="0">
                <a:ea typeface="ＭＳ Ｐゴシック" panose="020B0600070205080204" pitchFamily="34" charset="-128"/>
              </a:rPr>
              <a:t>: El único cálculo consiste en calcular el promedio de una serie de valores de temperatura</a:t>
            </a:r>
            <a:endParaRPr lang="es-ES_tradnl" sz="2000" dirty="0" smtClean="0">
              <a:ea typeface="ＭＳ Ｐゴシック" panose="020B0600070205080204" pitchFamily="34" charset="-128"/>
            </a:endParaRPr>
          </a:p>
          <a:p>
            <a:pPr lvl="1" algn="just" eaLnBrk="1" hangingPunct="1"/>
            <a:endParaRPr lang="es-ES_tradnl" sz="2400" dirty="0" smtClean="0">
              <a:ea typeface="ＭＳ Ｐゴシック" panose="020B0600070205080204" pitchFamily="34" charset="-128"/>
            </a:endParaRPr>
          </a:p>
          <a:p>
            <a:pPr lvl="1" algn="just" eaLnBrk="1" hangingPunct="1"/>
            <a:endParaRPr lang="es-ES_tradnl" dirty="0" smtClean="0">
              <a:ea typeface="ＭＳ Ｐゴシック" panose="020B0600070205080204" pitchFamily="34" charset="-128"/>
            </a:endParaRP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4916353-985E-4386-8F8C-DE1FFE32BC43}" type="slidenum">
              <a:rPr lang="es-ES_tradnl" sz="1200"/>
              <a:pPr eaLnBrk="1" hangingPunct="1"/>
              <a:t>7</a:t>
            </a:fld>
            <a:endParaRPr lang="es-ES_trad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404664"/>
            <a:ext cx="6798734" cy="1073902"/>
          </a:xfrm>
        </p:spPr>
        <p:txBody>
          <a:bodyPr/>
          <a:lstStyle/>
          <a:p>
            <a:pPr eaLnBrk="1" hangingPunct="1"/>
            <a:r>
              <a:rPr lang="es-ES_tradnl" dirty="0" smtClean="0">
                <a:ea typeface="ＭＳ Ｐゴシック" panose="020B0600070205080204" pitchFamily="34" charset="-128"/>
              </a:rPr>
              <a:t>Proceso de la Ingenier</a:t>
            </a:r>
            <a:r>
              <a:rPr lang="es-ES_tradnl" altLang="ja-JP" dirty="0" smtClean="0">
                <a:ea typeface="ＭＳ ゴシック" panose="020B0609070205080204" pitchFamily="49" charset="-128"/>
              </a:rPr>
              <a:t>ía</a:t>
            </a:r>
            <a:endParaRPr lang="es-ES_tradnl" dirty="0" smtClean="0">
              <a:ea typeface="ＭＳ Ｐゴシック" panose="020B0600070205080204" pitchFamily="34" charset="-128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176865" y="1988840"/>
            <a:ext cx="6798736" cy="3444997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s-VE" sz="2800" dirty="0" smtClean="0">
                <a:solidFill>
                  <a:srgbClr val="000000"/>
                </a:solidFill>
                <a:latin typeface="Matura MT Script Capitals" panose="03020802060602070202" pitchFamily="66" charset="0"/>
                <a:ea typeface="ＭＳ Ｐゴシック" panose="020B0600070205080204" pitchFamily="34" charset="-128"/>
              </a:rPr>
              <a:t>Diseño de la solución:</a:t>
            </a:r>
            <a:endParaRPr lang="es-VE" sz="2500" dirty="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algn="just" eaLnBrk="1" hangingPunct="1"/>
            <a:r>
              <a:rPr lang="es-ES_tradnl" sz="2400" dirty="0" smtClean="0">
                <a:ea typeface="ＭＳ Ｐゴシック" panose="020B0600070205080204" pitchFamily="34" charset="-128"/>
              </a:rPr>
              <a:t>Se realiza el diseño de la solución del problema</a:t>
            </a:r>
          </a:p>
          <a:p>
            <a:pPr lvl="1" algn="just" eaLnBrk="1" hangingPunct="1">
              <a:buFont typeface="Arial" panose="020B0604020202020204" pitchFamily="34" charset="0"/>
              <a:buNone/>
            </a:pPr>
            <a:endParaRPr lang="es-ES_tradnl" sz="2400" dirty="0" smtClean="0">
              <a:ea typeface="ＭＳ Ｐゴシック" panose="020B0600070205080204" pitchFamily="34" charset="-128"/>
            </a:endParaRPr>
          </a:p>
          <a:p>
            <a:pPr lvl="1" algn="just" eaLnBrk="1" hangingPunct="1">
              <a:buFont typeface="Arial" panose="020B0604020202020204" pitchFamily="34" charset="0"/>
              <a:buNone/>
            </a:pPr>
            <a:r>
              <a:rPr lang="es-ES_tradnl" sz="2400" b="1" dirty="0" smtClean="0">
                <a:ea typeface="ＭＳ Ｐゴシック" panose="020B0600070205080204" pitchFamily="34" charset="-128"/>
              </a:rPr>
              <a:t>Ejemplo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: Supongamos que usamos los siguientes datos para el ejemplo a mano: </a:t>
            </a:r>
          </a:p>
          <a:p>
            <a:pPr lvl="1" algn="just" eaLnBrk="1" hangingPunct="1">
              <a:buFont typeface="Arial" panose="020B0604020202020204" pitchFamily="34" charset="0"/>
              <a:buNone/>
            </a:pPr>
            <a:r>
              <a:rPr lang="es-ES_tradnl" sz="2400" dirty="0" smtClean="0">
                <a:ea typeface="ＭＳ Ｐゴシック" panose="020B0600070205080204" pitchFamily="34" charset="-128"/>
              </a:rPr>
              <a:t>	</a:t>
            </a:r>
            <a:r>
              <a:rPr lang="es-ES_tradnl" sz="1800" dirty="0" smtClean="0">
                <a:solidFill>
                  <a:srgbClr val="0000FF"/>
                </a:solidFill>
                <a:latin typeface="Courier" charset="0"/>
                <a:ea typeface="ＭＳ Ｐゴシック" panose="020B0600070205080204" pitchFamily="34" charset="-128"/>
              </a:rPr>
              <a:t>Tiempo (minutos)       Temperatura (grados </a:t>
            </a:r>
            <a:r>
              <a:rPr lang="es-ES_tradnl" sz="1800" dirty="0" err="1" smtClean="0">
                <a:solidFill>
                  <a:srgbClr val="0000FF"/>
                </a:solidFill>
                <a:latin typeface="Courier" charset="0"/>
                <a:ea typeface="ＭＳ Ｐゴシック" panose="020B0600070205080204" pitchFamily="34" charset="-128"/>
              </a:rPr>
              <a:t>ºF</a:t>
            </a:r>
            <a:r>
              <a:rPr lang="es-ES_tradnl" sz="1800" dirty="0" smtClean="0">
                <a:solidFill>
                  <a:srgbClr val="0000FF"/>
                </a:solidFill>
                <a:latin typeface="Courier" charset="0"/>
                <a:ea typeface="ＭＳ Ｐゴシック" panose="020B0600070205080204" pitchFamily="34" charset="-128"/>
              </a:rPr>
              <a:t>) </a:t>
            </a:r>
          </a:p>
          <a:p>
            <a:pPr lvl="1" algn="just" eaLnBrk="1" hangingPunct="1">
              <a:buFont typeface="Arial" panose="020B0604020202020204" pitchFamily="34" charset="0"/>
              <a:buNone/>
            </a:pPr>
            <a:r>
              <a:rPr lang="es-ES_tradnl" sz="1800" dirty="0" smtClean="0">
                <a:solidFill>
                  <a:srgbClr val="0000FF"/>
                </a:solidFill>
                <a:latin typeface="Courier" charset="0"/>
                <a:ea typeface="ＭＳ Ｐゴシック" panose="020B0600070205080204" pitchFamily="34" charset="-128"/>
              </a:rPr>
              <a:t>			0.0 							105 </a:t>
            </a:r>
          </a:p>
          <a:p>
            <a:pPr lvl="1" algn="just" eaLnBrk="1" hangingPunct="1">
              <a:buFont typeface="Arial" panose="020B0604020202020204" pitchFamily="34" charset="0"/>
              <a:buNone/>
            </a:pPr>
            <a:r>
              <a:rPr lang="es-ES_tradnl" sz="1800" dirty="0" smtClean="0">
                <a:solidFill>
                  <a:srgbClr val="0000FF"/>
                </a:solidFill>
                <a:latin typeface="Courier" charset="0"/>
                <a:ea typeface="ＭＳ Ｐゴシック" panose="020B0600070205080204" pitchFamily="34" charset="-128"/>
              </a:rPr>
              <a:t>			0.5 							126 </a:t>
            </a:r>
          </a:p>
          <a:p>
            <a:pPr lvl="1" algn="just" eaLnBrk="1" hangingPunct="1">
              <a:buFont typeface="Arial" panose="020B0604020202020204" pitchFamily="34" charset="0"/>
              <a:buNone/>
            </a:pPr>
            <a:r>
              <a:rPr lang="es-ES_tradnl" sz="1800" dirty="0" smtClean="0">
                <a:solidFill>
                  <a:srgbClr val="0000FF"/>
                </a:solidFill>
                <a:latin typeface="Courier" charset="0"/>
                <a:ea typeface="ＭＳ Ｐゴシック" panose="020B0600070205080204" pitchFamily="34" charset="-128"/>
              </a:rPr>
              <a:t>			1.0 							119 </a:t>
            </a:r>
          </a:p>
          <a:p>
            <a:pPr lvl="1" algn="just" eaLnBrk="1" hangingPunct="1">
              <a:buFont typeface="Arial" panose="020B0604020202020204" pitchFamily="34" charset="0"/>
              <a:buNone/>
            </a:pPr>
            <a:endParaRPr lang="es-ES_tradnl" sz="2400" dirty="0" smtClean="0">
              <a:ea typeface="ＭＳ Ｐゴシック" panose="020B0600070205080204" pitchFamily="34" charset="-128"/>
            </a:endParaRPr>
          </a:p>
          <a:p>
            <a:pPr lvl="1" algn="just" eaLnBrk="1" hangingPunct="1">
              <a:buFont typeface="Arial" panose="020B0604020202020204" pitchFamily="34" charset="0"/>
              <a:buNone/>
            </a:pPr>
            <a:r>
              <a:rPr lang="es-ES_tradnl" sz="2400" dirty="0" smtClean="0">
                <a:ea typeface="ＭＳ Ｐゴシック" panose="020B0600070205080204" pitchFamily="34" charset="-128"/>
              </a:rPr>
              <a:t>	Calculamos el promedio como (105+126+119)/3 = 116.66</a:t>
            </a:r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EA04FEE-B1D5-4464-B30A-67E528BC61D2}" type="slidenum">
              <a:rPr lang="es-ES_tradnl" sz="1200"/>
              <a:pPr eaLnBrk="1" hangingPunct="1"/>
              <a:t>8</a:t>
            </a:fld>
            <a:endParaRPr lang="es-ES_trad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620688"/>
            <a:ext cx="6798734" cy="792088"/>
          </a:xfrm>
        </p:spPr>
        <p:txBody>
          <a:bodyPr/>
          <a:lstStyle/>
          <a:p>
            <a:pPr eaLnBrk="1" hangingPunct="1"/>
            <a:r>
              <a:rPr lang="es-ES_tradnl" dirty="0" smtClean="0">
                <a:ea typeface="ＭＳ Ｐゴシック" panose="020B0600070205080204" pitchFamily="34" charset="-128"/>
              </a:rPr>
              <a:t>Proceso de la Ingenier</a:t>
            </a:r>
            <a:r>
              <a:rPr lang="es-ES_tradnl" altLang="ja-JP" dirty="0" smtClean="0">
                <a:ea typeface="ＭＳ ゴシック" panose="020B0609070205080204" pitchFamily="49" charset="-128"/>
              </a:rPr>
              <a:t>ía</a:t>
            </a:r>
            <a:endParaRPr lang="es-ES_tradnl" dirty="0" smtClean="0">
              <a:ea typeface="ＭＳ Ｐゴシック" panose="020B0600070205080204" pitchFamily="34" charset="-128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176865" y="1916832"/>
            <a:ext cx="6798736" cy="3444997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s-VE" sz="2800" dirty="0" smtClean="0">
                <a:solidFill>
                  <a:srgbClr val="000000"/>
                </a:solidFill>
                <a:latin typeface="Matura MT Script Capitals" panose="03020802060602070202" pitchFamily="66" charset="0"/>
                <a:ea typeface="ＭＳ Ｐゴシック" panose="020B0600070205080204" pitchFamily="34" charset="-128"/>
              </a:rPr>
              <a:t>Implementación de la solución:</a:t>
            </a:r>
            <a:endParaRPr lang="es-VE" sz="2500" dirty="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algn="just" eaLnBrk="1" hangingPunct="1"/>
            <a:r>
              <a:rPr lang="es-ES_tradnl" sz="2400" dirty="0" smtClean="0">
                <a:ea typeface="ＭＳ Ｐゴシック" panose="020B0600070205080204" pitchFamily="34" charset="-128"/>
              </a:rPr>
              <a:t>Una vez que podamos resolver el problema para un conjunto sencillo de datos, estamos listos para desarrollar un </a:t>
            </a:r>
            <a:r>
              <a:rPr lang="es-ES_tradnl" sz="2400" b="1" u="sng" dirty="0" smtClean="0">
                <a:solidFill>
                  <a:srgbClr val="800000"/>
                </a:solidFill>
                <a:ea typeface="ＭＳ Ｐゴシック" panose="020B0600070205080204" pitchFamily="34" charset="-128"/>
              </a:rPr>
              <a:t>algoritmo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: un bosquejo paso a paso de la solución del problema</a:t>
            </a:r>
          </a:p>
          <a:p>
            <a:pPr lvl="1" algn="just" eaLnBrk="1" hangingPunct="1"/>
            <a:r>
              <a:rPr lang="es-ES_tradnl" sz="2400" dirty="0" smtClean="0">
                <a:ea typeface="ＭＳ Ｐゴシック" panose="020B0600070205080204" pitchFamily="34" charset="-128"/>
              </a:rPr>
              <a:t>Si el problema es complejo puede ser necesario escribir a grandes rasgos los pasos y luego descomponer esos pasos en otros más pequeños</a:t>
            </a:r>
          </a:p>
          <a:p>
            <a:pPr lvl="1" algn="just" eaLnBrk="1" hangingPunct="1"/>
            <a:r>
              <a:rPr lang="es-ES_tradnl" sz="2400" dirty="0" smtClean="0">
                <a:ea typeface="ＭＳ Ｐゴシック" panose="020B0600070205080204" pitchFamily="34" charset="-128"/>
              </a:rPr>
              <a:t>En este paso estamos preparados para realizar el </a:t>
            </a:r>
            <a:r>
              <a:rPr lang="es-ES_tradnl" sz="2400" b="1" u="sng" dirty="0" smtClean="0">
                <a:solidFill>
                  <a:srgbClr val="800000"/>
                </a:solidFill>
                <a:ea typeface="ＭＳ Ｐゴシック" panose="020B0600070205080204" pitchFamily="34" charset="-128"/>
              </a:rPr>
              <a:t>software </a:t>
            </a:r>
            <a:r>
              <a:rPr lang="es-ES_tradnl" sz="2400" dirty="0" smtClean="0">
                <a:ea typeface="ＭＳ Ｐゴシック" panose="020B0600070205080204" pitchFamily="34" charset="-128"/>
              </a:rPr>
              <a:t>correspondiente</a:t>
            </a: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8807450" y="6400800"/>
            <a:ext cx="33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6F55EE5-FB13-4C7C-AEA5-1C5CEBE323AE}" type="slidenum">
              <a:rPr lang="es-ES_tradnl" sz="1200"/>
              <a:pPr eaLnBrk="1" hangingPunct="1"/>
              <a:t>9</a:t>
            </a:fld>
            <a:endParaRPr lang="es-ES_trad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7010</TotalTime>
  <Words>1362</Words>
  <Application>Microsoft Office PowerPoint</Application>
  <PresentationFormat>Presentación en pantalla (4:3)</PresentationFormat>
  <Paragraphs>289</Paragraphs>
  <Slides>31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45" baseType="lpstr">
      <vt:lpstr>Times New Roman</vt:lpstr>
      <vt:lpstr>ＭＳ Ｐゴシック</vt:lpstr>
      <vt:lpstr>Arial</vt:lpstr>
      <vt:lpstr>Calibri</vt:lpstr>
      <vt:lpstr>Times</vt:lpstr>
      <vt:lpstr>Wingdings</vt:lpstr>
      <vt:lpstr>Rockwell</vt:lpstr>
      <vt:lpstr>ＭＳ ゴシック</vt:lpstr>
      <vt:lpstr>Matura MT Script Capitals</vt:lpstr>
      <vt:lpstr>Courier</vt:lpstr>
      <vt:lpstr>Helvetica</vt:lpstr>
      <vt:lpstr>ヒラギノ角ゴ Pro W3</vt:lpstr>
      <vt:lpstr>Orgánico</vt:lpstr>
      <vt:lpstr>VISIO 5 Drawing</vt:lpstr>
      <vt:lpstr>Introducción a la Programación Unidad II: Metodología de desarrollo de programas</vt:lpstr>
      <vt:lpstr>Componentes de la computadora</vt:lpstr>
      <vt:lpstr>Proceso de la Ingeniería</vt:lpstr>
      <vt:lpstr>Proceso de la Ingeniería</vt:lpstr>
      <vt:lpstr>Proceso de la Ingeniería</vt:lpstr>
      <vt:lpstr>Proceso de la Ingeniería</vt:lpstr>
      <vt:lpstr>Proceso de la Ingeniería</vt:lpstr>
      <vt:lpstr>Proceso de la Ingeniería</vt:lpstr>
      <vt:lpstr>Proceso de la Ingeniería</vt:lpstr>
      <vt:lpstr>Proceso de la Ingeniería</vt:lpstr>
      <vt:lpstr>Proceso de la Ingeniería</vt:lpstr>
      <vt:lpstr>Software</vt:lpstr>
      <vt:lpstr>Software vs. Programa</vt:lpstr>
      <vt:lpstr>Software vs. Programa</vt:lpstr>
      <vt:lpstr>Lenguajes de Programación</vt:lpstr>
      <vt:lpstr>Lenguajes de Programación</vt:lpstr>
      <vt:lpstr>Lenguaje de Máquina</vt:lpstr>
      <vt:lpstr>Lenguaje de Máquina</vt:lpstr>
      <vt:lpstr>Lenguaje Ensamblador o de bajo nivel</vt:lpstr>
      <vt:lpstr>Lenguaje Ensamblador o de bajo nivel</vt:lpstr>
      <vt:lpstr>Lenguaje Ensamblador o de bajo nivel</vt:lpstr>
      <vt:lpstr>Lenguaje de Alto Nivel</vt:lpstr>
      <vt:lpstr>Lenguaje de Alto Nivel</vt:lpstr>
      <vt:lpstr>Presentación de PowerPoint</vt:lpstr>
      <vt:lpstr>Presentación de PowerPoint</vt:lpstr>
      <vt:lpstr>Lenguajes de Programación</vt:lpstr>
      <vt:lpstr>Lenguajes de Programación</vt:lpstr>
      <vt:lpstr>Software</vt:lpstr>
      <vt:lpstr>Dato</vt:lpstr>
      <vt:lpstr>Información</vt:lpstr>
      <vt:lpstr>Conocimiento</vt:lpstr>
    </vt:vector>
  </TitlesOfParts>
  <Company>ULA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Programación Digital 10</dc:title>
  <dc:creator>ULA</dc:creator>
  <cp:lastModifiedBy>Ing Jimi Quintero</cp:lastModifiedBy>
  <cp:revision>268</cp:revision>
  <cp:lastPrinted>2008-10-29T00:08:50Z</cp:lastPrinted>
  <dcterms:created xsi:type="dcterms:W3CDTF">2010-01-18T14:39:29Z</dcterms:created>
  <dcterms:modified xsi:type="dcterms:W3CDTF">2016-10-05T01:52:09Z</dcterms:modified>
</cp:coreProperties>
</file>