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4" r:id="rId1"/>
  </p:sldMasterIdLst>
  <p:notesMasterIdLst>
    <p:notesMasterId r:id="rId34"/>
  </p:notesMasterIdLst>
  <p:sldIdLst>
    <p:sldId id="356" r:id="rId2"/>
    <p:sldId id="309" r:id="rId3"/>
    <p:sldId id="352" r:id="rId4"/>
    <p:sldId id="304" r:id="rId5"/>
    <p:sldId id="313" r:id="rId6"/>
    <p:sldId id="353" r:id="rId7"/>
    <p:sldId id="354" r:id="rId8"/>
    <p:sldId id="314" r:id="rId9"/>
    <p:sldId id="310" r:id="rId10"/>
    <p:sldId id="316" r:id="rId11"/>
    <p:sldId id="317" r:id="rId12"/>
    <p:sldId id="318" r:id="rId13"/>
    <p:sldId id="319" r:id="rId14"/>
    <p:sldId id="272" r:id="rId15"/>
    <p:sldId id="346" r:id="rId16"/>
    <p:sldId id="323" r:id="rId17"/>
    <p:sldId id="324" r:id="rId18"/>
    <p:sldId id="325" r:id="rId19"/>
    <p:sldId id="348" r:id="rId20"/>
    <p:sldId id="349" r:id="rId21"/>
    <p:sldId id="350" r:id="rId22"/>
    <p:sldId id="351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CF"/>
    <a:srgbClr val="008000"/>
    <a:srgbClr val="66FF66"/>
    <a:srgbClr val="FFCC66"/>
    <a:srgbClr val="66FFFF"/>
    <a:srgbClr val="000000"/>
    <a:srgbClr val="800000"/>
    <a:srgbClr val="FF5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959F0A-11DD-46B0-9D22-00520568E7DF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6934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21E5D0-D8DB-4459-B3F9-72DCB20DDC11}" type="slidenum">
              <a:rPr lang="es-ES_tradnl" sz="1200"/>
              <a:pPr eaLnBrk="1" hangingPunct="1"/>
              <a:t>9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23381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760489-FA11-4546-A373-D6F8667C703A}" type="slidenum">
              <a:rPr lang="es-ES_tradnl" sz="1200"/>
              <a:pPr eaLnBrk="1" hangingPunct="1"/>
              <a:t>24</a:t>
            </a:fld>
            <a:endParaRPr lang="es-ES_tradnl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5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1FB013-F365-4005-8791-EB153AA492C4}" type="slidenum">
              <a:rPr lang="es-ES_tradnl" sz="1200"/>
              <a:pPr eaLnBrk="1" hangingPunct="1"/>
              <a:t>25</a:t>
            </a:fld>
            <a:endParaRPr lang="es-ES_tradnl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54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B74516-8596-4AEE-9D4F-8D9B1E3FC801}" type="slidenum">
              <a:rPr lang="es-ES_tradnl" sz="1200"/>
              <a:pPr eaLnBrk="1" hangingPunct="1"/>
              <a:t>26</a:t>
            </a:fld>
            <a:endParaRPr lang="es-ES_tradnl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74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0683D0-4DA8-4273-9045-AE60D23A27B0}" type="slidenum">
              <a:rPr lang="es-ES_tradnl" sz="1200"/>
              <a:pPr eaLnBrk="1" hangingPunct="1"/>
              <a:t>27</a:t>
            </a:fld>
            <a:endParaRPr lang="es-ES_tradnl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803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9DF8D2-4478-4192-9DE8-22FBD2F88656}" type="slidenum">
              <a:rPr lang="es-ES_tradnl" sz="1200"/>
              <a:pPr eaLnBrk="1" hangingPunct="1"/>
              <a:t>28</a:t>
            </a:fld>
            <a:endParaRPr lang="es-ES_tradnl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42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B169CC-258D-4E2C-A5E9-AAF233DB9ABF}" type="slidenum">
              <a:rPr lang="es-ES_tradnl" sz="1200"/>
              <a:pPr eaLnBrk="1" hangingPunct="1"/>
              <a:t>29</a:t>
            </a:fld>
            <a:endParaRPr lang="es-ES_tradnl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812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ABE9DA-0916-42C7-BB75-50CBCD18A450}" type="slidenum">
              <a:rPr lang="es-ES_tradnl" sz="1200"/>
              <a:pPr eaLnBrk="1" hangingPunct="1"/>
              <a:t>30</a:t>
            </a:fld>
            <a:endParaRPr lang="es-ES_tradnl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003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3F305D-CC17-461E-AA0D-6A5F1B6D7787}" type="slidenum">
              <a:rPr lang="es-ES_tradnl" sz="1200"/>
              <a:pPr eaLnBrk="1" hangingPunct="1"/>
              <a:t>31</a:t>
            </a:fld>
            <a:endParaRPr lang="es-ES_tradnl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717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602CA1-6AF6-48AB-94CD-C08BE7E930A8}" type="slidenum">
              <a:rPr lang="es-ES_tradnl" sz="1200"/>
              <a:pPr eaLnBrk="1" hangingPunct="1"/>
              <a:t>32</a:t>
            </a:fld>
            <a:endParaRPr lang="es-ES_tradnl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53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3F71FA-868F-4A93-B5D5-51D1CF552369}" type="slidenum">
              <a:rPr lang="es-ES_tradnl" sz="1200"/>
              <a:pPr eaLnBrk="1" hangingPunct="1"/>
              <a:t>16</a:t>
            </a:fld>
            <a:endParaRPr lang="es-ES_tradnl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CE6D8B-20FD-4044-9309-189E03B0FBF2}" type="slidenum">
              <a:rPr lang="es-ES_tradnl" sz="1200"/>
              <a:pPr eaLnBrk="1" hangingPunct="1"/>
              <a:t>17</a:t>
            </a:fld>
            <a:endParaRPr lang="es-ES_tradnl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41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BBB60A-6901-47B5-9993-9E2795A47E2F}" type="slidenum">
              <a:rPr lang="es-ES_tradnl" sz="1200"/>
              <a:pPr eaLnBrk="1" hangingPunct="1"/>
              <a:t>18</a:t>
            </a:fld>
            <a:endParaRPr lang="es-ES_tradnl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03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03F652-45E9-45EE-95FE-E8D513E25B22}" type="slidenum">
              <a:rPr lang="es-ES_tradnl" sz="1200"/>
              <a:pPr eaLnBrk="1" hangingPunct="1"/>
              <a:t>19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53502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415FBF-6B65-45A9-B882-CC535DF24D10}" type="slidenum">
              <a:rPr lang="es-ES_tradnl" sz="1200"/>
              <a:pPr eaLnBrk="1" hangingPunct="1"/>
              <a:t>20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110860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AA3D1D-B92D-4F69-9A81-8EC3BF3B0576}" type="slidenum">
              <a:rPr lang="es-ES_tradnl" sz="1200"/>
              <a:pPr eaLnBrk="1" hangingPunct="1"/>
              <a:t>21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245135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1C5869-1D2E-42CA-B47A-D6D84E326589}" type="slidenum">
              <a:rPr lang="es-ES_tradnl" sz="1200"/>
              <a:pPr eaLnBrk="1" hangingPunct="1"/>
              <a:t>22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3091090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240D5A-7BAF-4078-B992-7C3D69CFB787}" type="slidenum">
              <a:rPr lang="es-ES_tradnl" sz="1200"/>
              <a:pPr eaLnBrk="1" hangingPunct="1"/>
              <a:t>23</a:t>
            </a:fld>
            <a:endParaRPr lang="es-ES_tradnl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13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F72BAB3-4BA1-447B-BF0F-3067707D61F7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48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smtClean="0">
                <a:solidFill>
                  <a:prstClr val="black"/>
                </a:solidFill>
              </a:rPr>
              <a:t>Semestre </a:t>
            </a:r>
            <a:r>
              <a:rPr lang="es-ES_tradnl" smtClean="0">
                <a:solidFill>
                  <a:prstClr val="black"/>
                </a:solidFill>
              </a:rPr>
              <a:t>A-2010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5735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smtClean="0">
                <a:solidFill>
                  <a:prstClr val="black"/>
                </a:solidFill>
              </a:rPr>
              <a:t>Semestre </a:t>
            </a:r>
            <a:r>
              <a:rPr lang="es-ES_tradnl" smtClean="0">
                <a:solidFill>
                  <a:prstClr val="black"/>
                </a:solidFill>
              </a:rPr>
              <a:t>A-2010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94250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smtClean="0">
                <a:solidFill>
                  <a:prstClr val="black"/>
                </a:solidFill>
              </a:rPr>
              <a:t>Semestre </a:t>
            </a:r>
            <a:r>
              <a:rPr lang="es-ES_tradnl" smtClean="0">
                <a:solidFill>
                  <a:prstClr val="black"/>
                </a:solidFill>
              </a:rPr>
              <a:t>A-2010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55872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smtClean="0">
                <a:solidFill>
                  <a:prstClr val="black"/>
                </a:solidFill>
              </a:rPr>
              <a:t>Semestre </a:t>
            </a:r>
            <a:r>
              <a:rPr lang="es-ES_tradnl" smtClean="0">
                <a:solidFill>
                  <a:prstClr val="black"/>
                </a:solidFill>
              </a:rPr>
              <a:t>A-2010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10676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smtClean="0">
                <a:solidFill>
                  <a:prstClr val="black"/>
                </a:solidFill>
              </a:rPr>
              <a:t>Semestre </a:t>
            </a:r>
            <a:r>
              <a:rPr lang="es-ES_tradnl" smtClean="0">
                <a:solidFill>
                  <a:prstClr val="black"/>
                </a:solidFill>
              </a:rPr>
              <a:t>A-2010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92360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smtClean="0">
                <a:solidFill>
                  <a:prstClr val="black"/>
                </a:solidFill>
              </a:rPr>
              <a:t>Semestre </a:t>
            </a:r>
            <a:r>
              <a:rPr lang="es-ES_tradnl" smtClean="0">
                <a:solidFill>
                  <a:prstClr val="black"/>
                </a:solidFill>
              </a:rPr>
              <a:t>A-2010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85757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</a:p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altLang="ja-JP" smtClean="0">
                <a:solidFill>
                  <a:prstClr val="black"/>
                </a:solidFill>
              </a:rPr>
              <a:t>Semestre B_2007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9201-5415-45A8-BC86-6846E7DE88BE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71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</a:p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altLang="ja-JP" smtClean="0">
                <a:solidFill>
                  <a:prstClr val="black"/>
                </a:solidFill>
              </a:rPr>
              <a:t>Semestre B_2007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84D9-BD65-470A-9909-2FD2D7DD4B5F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7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</a:p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altLang="ja-JP" smtClean="0">
                <a:solidFill>
                  <a:prstClr val="black"/>
                </a:solidFill>
              </a:rPr>
              <a:t>Semestre B_2007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E9D8-D071-4D41-9C66-BC5DB13D46D9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0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</a:p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altLang="ja-JP" smtClean="0">
                <a:solidFill>
                  <a:prstClr val="black"/>
                </a:solidFill>
              </a:rPr>
              <a:t>Semestre B_2007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749-D721-41CF-ABE5-9331391674D5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</a:p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altLang="ja-JP" smtClean="0">
                <a:solidFill>
                  <a:prstClr val="black"/>
                </a:solidFill>
              </a:rPr>
              <a:t>Semestre B_2007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FBA-8FA2-41B7-B6EE-1919CC9EFC57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0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</a:p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altLang="ja-JP" smtClean="0">
                <a:solidFill>
                  <a:prstClr val="black"/>
                </a:solidFill>
              </a:rPr>
              <a:t>Semestre B_2007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43E-B88C-4BB2-B623-5CDE360826FC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34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smtClean="0">
                <a:solidFill>
                  <a:prstClr val="black"/>
                </a:solidFill>
              </a:rPr>
              <a:t>Semestre </a:t>
            </a:r>
            <a:r>
              <a:rPr lang="es-ES_tradnl" smtClean="0">
                <a:solidFill>
                  <a:prstClr val="black"/>
                </a:solidFill>
              </a:rPr>
              <a:t>A-2010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297947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</a:p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altLang="ja-JP" smtClean="0">
                <a:solidFill>
                  <a:prstClr val="black"/>
                </a:solidFill>
              </a:rPr>
              <a:t>Semestre B_2007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AEC9-7356-488A-9255-6C3A6A357651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6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</a:p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altLang="ja-JP" smtClean="0">
                <a:solidFill>
                  <a:prstClr val="black"/>
                </a:solidFill>
              </a:rPr>
              <a:t>Semestre B_2007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E5BF-1EA8-497B-9B90-D26D338D4D74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36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</a:p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altLang="ja-JP" smtClean="0">
                <a:solidFill>
                  <a:prstClr val="black"/>
                </a:solidFill>
              </a:rPr>
              <a:t>Semestre B_2007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B1B7-8286-45E1-9065-D0AC4652B043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9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s-ES" smtClean="0">
                <a:solidFill>
                  <a:prstClr val="black"/>
                </a:solidFill>
              </a:rPr>
              <a:t>Prof. Flor Narciso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s-ES" smtClean="0">
                <a:solidFill>
                  <a:prstClr val="black"/>
                </a:solidFill>
              </a:rPr>
              <a:t>Programaci</a:t>
            </a:r>
            <a:r>
              <a:rPr lang="es-ES" altLang="ja-JP" smtClean="0">
                <a:solidFill>
                  <a:prstClr val="black"/>
                </a:solidFill>
              </a:rPr>
              <a:t>ón 1</a:t>
            </a:r>
          </a:p>
          <a:p>
            <a:r>
              <a:rPr lang="es-ES" smtClean="0">
                <a:solidFill>
                  <a:prstClr val="black"/>
                </a:solidFill>
              </a:rPr>
              <a:t>Semestre </a:t>
            </a:r>
            <a:r>
              <a:rPr lang="es-ES_tradnl" smtClean="0">
                <a:solidFill>
                  <a:prstClr val="black"/>
                </a:solidFill>
              </a:rPr>
              <a:t>A-2010</a:t>
            </a: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2FA2E4-EC8E-4EFD-AC67-73F4B6FBF2BD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  <p:cxnSp>
        <p:nvCxnSpPr>
          <p:cNvPr id="12" name="Conector recto 11"/>
          <p:cNvCxnSpPr>
            <a:cxnSpLocks noChangeShapeType="1"/>
          </p:cNvCxnSpPr>
          <p:nvPr userDrawn="1"/>
        </p:nvCxnSpPr>
        <p:spPr bwMode="auto">
          <a:xfrm>
            <a:off x="457200" y="1447800"/>
            <a:ext cx="8229600" cy="1588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942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7848600" cy="933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3600" dirty="0" smtClean="0">
                <a:ea typeface="ＭＳ Ｐゴシック" panose="020B0600070205080204" pitchFamily="34" charset="-128"/>
              </a:rPr>
              <a:t>Introducción a la Programación</a:t>
            </a:r>
            <a:br>
              <a:rPr lang="es-ES_tradnl" sz="3600" dirty="0" smtClean="0">
                <a:ea typeface="ＭＳ Ｐゴシック" panose="020B0600070205080204" pitchFamily="34" charset="-128"/>
              </a:rPr>
            </a:br>
            <a:r>
              <a:rPr lang="es-ES_tradnl" sz="3600" dirty="0" smtClean="0">
                <a:ea typeface="ＭＳ Ｐゴシック" panose="020B0600070205080204" pitchFamily="34" charset="-128"/>
              </a:rPr>
              <a:t>Unidad II: Metodolog</a:t>
            </a:r>
            <a:r>
              <a:rPr lang="es-ES_tradnl" altLang="ja-JP" sz="3600" dirty="0" smtClean="0">
                <a:ea typeface="ＭＳ Ｐゴシック" panose="020B0600070205080204" pitchFamily="34" charset="-128"/>
              </a:rPr>
              <a:t>ía de desarrollo de programas</a:t>
            </a:r>
            <a:endParaRPr lang="es-VE" sz="36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364" name="Picture 4" descr="cal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2730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19872" y="4221088"/>
            <a:ext cx="48006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sz="2000" dirty="0">
                <a:solidFill>
                  <a:prstClr val="black"/>
                </a:solidFill>
              </a:rPr>
              <a:t>Prof. Jimi Quintero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sz="2000" dirty="0">
                <a:solidFill>
                  <a:prstClr val="black"/>
                </a:solidFill>
              </a:rPr>
              <a:t>Departamento de Tecnología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sz="2000" dirty="0" err="1">
                <a:solidFill>
                  <a:prstClr val="black"/>
                </a:solidFill>
              </a:rPr>
              <a:t>Pnf</a:t>
            </a:r>
            <a:r>
              <a:rPr lang="es-ES_tradnl" sz="2000" dirty="0">
                <a:solidFill>
                  <a:prstClr val="black"/>
                </a:solidFill>
              </a:rPr>
              <a:t> en Ingeniería en Informática 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sz="2000" dirty="0">
                <a:solidFill>
                  <a:prstClr val="black"/>
                </a:solidFill>
              </a:rPr>
              <a:t>UPTM “</a:t>
            </a:r>
            <a:r>
              <a:rPr lang="es-ES_tradnl" sz="2000" dirty="0" err="1">
                <a:solidFill>
                  <a:prstClr val="black"/>
                </a:solidFill>
              </a:rPr>
              <a:t>Kléber</a:t>
            </a:r>
            <a:r>
              <a:rPr lang="es-ES_tradnl" sz="2000" dirty="0">
                <a:solidFill>
                  <a:prstClr val="black"/>
                </a:solidFill>
              </a:rPr>
              <a:t> Ramírez”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s-ES_tradnl" sz="2000" dirty="0">
              <a:solidFill>
                <a:prstClr val="black"/>
              </a:solidFill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s-VE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689"/>
            <a:ext cx="7486600" cy="750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An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álisis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52800" y="3505200"/>
            <a:ext cx="1905000" cy="8223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_tradnl" b="1">
                <a:solidFill>
                  <a:srgbClr val="FFFFFF"/>
                </a:solidFill>
                <a:latin typeface="Arial" panose="020B0604020202020204" pitchFamily="34" charset="0"/>
              </a:rPr>
              <a:t>Programa</a:t>
            </a:r>
            <a:endParaRPr lang="es-ES_tradnl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ES_tradnl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990600" y="3582988"/>
            <a:ext cx="17526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sz="1800" b="1">
                <a:solidFill>
                  <a:srgbClr val="000000"/>
                </a:solidFill>
                <a:latin typeface="Arial" panose="020B0604020202020204" pitchFamily="34" charset="0"/>
              </a:rPr>
              <a:t>Datos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sz="1800" b="1">
                <a:solidFill>
                  <a:srgbClr val="000000"/>
                </a:solidFill>
                <a:latin typeface="Arial" panose="020B0604020202020204" pitchFamily="34" charset="0"/>
              </a:rPr>
              <a:t>(Entrada)</a:t>
            </a:r>
            <a:endParaRPr lang="es-ES_tradnl">
              <a:latin typeface="Arial" panose="020B0604020202020204" pitchFamily="34" charset="0"/>
            </a:endParaRP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514600" y="3916363"/>
            <a:ext cx="685800" cy="0"/>
          </a:xfrm>
          <a:prstGeom prst="line">
            <a:avLst/>
          </a:prstGeom>
          <a:noFill/>
          <a:ln w="57150">
            <a:solidFill>
              <a:srgbClr val="CE04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5638800" y="3581400"/>
            <a:ext cx="1752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  <a:latin typeface="Arial" panose="020B0604020202020204" pitchFamily="34" charset="0"/>
              </a:rPr>
              <a:t>Informaci</a:t>
            </a:r>
            <a:r>
              <a:rPr lang="es-ES_tradnl" altLang="ja-JP" sz="1600" b="1">
                <a:solidFill>
                  <a:srgbClr val="000000"/>
                </a:solidFill>
                <a:latin typeface="Arial" panose="020B0604020202020204" pitchFamily="34" charset="0"/>
              </a:rPr>
              <a:t>ón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altLang="ja-JP" sz="1600" b="1">
                <a:solidFill>
                  <a:srgbClr val="000000"/>
                </a:solidFill>
                <a:latin typeface="Arial" panose="020B0604020202020204" pitchFamily="34" charset="0"/>
              </a:rPr>
              <a:t>(Salida)</a:t>
            </a:r>
            <a:endParaRPr lang="es-ES_tradnl" sz="2000">
              <a:latin typeface="Arial" panose="020B0604020202020204" pitchFamily="34" charset="0"/>
            </a:endParaRP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5494338" y="3916363"/>
            <a:ext cx="609600" cy="0"/>
          </a:xfrm>
          <a:prstGeom prst="line">
            <a:avLst/>
          </a:prstGeom>
          <a:noFill/>
          <a:ln w="57150">
            <a:solidFill>
              <a:srgbClr val="CE04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2F611C-AD61-4486-B05A-3E7035D06FD6}" type="slidenum">
              <a:rPr lang="es-ES_tradnl" sz="1200"/>
              <a:pPr eaLnBrk="1" hangingPunct="1"/>
              <a:t>10</a:t>
            </a:fld>
            <a:endParaRPr lang="es-ES_tradnl" sz="1000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685800" y="4495800"/>
            <a:ext cx="3581400" cy="1828800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>
                <a:solidFill>
                  <a:srgbClr val="000000"/>
                </a:solidFill>
                <a:latin typeface="Calibri" panose="020F0502020204030204" pitchFamily="34" charset="0"/>
              </a:rPr>
              <a:t>¿ Qué datos tenemos ?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>
                <a:solidFill>
                  <a:srgbClr val="000000"/>
                </a:solidFill>
                <a:latin typeface="Calibri" panose="020F0502020204030204" pitchFamily="34" charset="0"/>
              </a:rPr>
              <a:t>¿ Cómo les llamamos 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>
                <a:solidFill>
                  <a:srgbClr val="000000"/>
                </a:solidFill>
                <a:latin typeface="Calibri" panose="020F0502020204030204" pitchFamily="34" charset="0"/>
              </a:rPr>
              <a:t>¿ Cómo son (tipo y/o estructura) 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>
                <a:solidFill>
                  <a:srgbClr val="000000"/>
                </a:solidFill>
                <a:latin typeface="Calibri" panose="020F0502020204030204" pitchFamily="34" charset="0"/>
              </a:rPr>
              <a:t>¿ Qué se puede hacer con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>
                <a:solidFill>
                  <a:srgbClr val="000000"/>
                </a:solidFill>
                <a:latin typeface="Calibri" panose="020F0502020204030204" pitchFamily="34" charset="0"/>
              </a:rPr>
              <a:t>    ellos ?</a:t>
            </a:r>
            <a:endParaRPr lang="es-ES" sz="25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auto">
          <a:xfrm>
            <a:off x="2514600" y="1752600"/>
            <a:ext cx="3352800" cy="110807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5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600" b="1">
                <a:solidFill>
                  <a:srgbClr val="000000"/>
                </a:solidFill>
                <a:latin typeface="Calibri" panose="020F0502020204030204" pitchFamily="34" charset="0"/>
              </a:rPr>
              <a:t>¿ Qué le hacemos a los datos 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1600" b="1">
                <a:solidFill>
                  <a:srgbClr val="000000"/>
                </a:solidFill>
                <a:latin typeface="Calibri" panose="020F0502020204030204" pitchFamily="34" charset="0"/>
              </a:rPr>
              <a:t> ¿ En qué orden (cuándo se lo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1600" b="1">
                <a:solidFill>
                  <a:srgbClr val="000000"/>
                </a:solidFill>
                <a:latin typeface="Calibri" panose="020F0502020204030204" pitchFamily="34" charset="0"/>
              </a:rPr>
              <a:t>     hacemos) 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1600" b="1">
                <a:solidFill>
                  <a:srgbClr val="000000"/>
                </a:solidFill>
                <a:latin typeface="Calibri" panose="020F0502020204030204" pitchFamily="34" charset="0"/>
              </a:rPr>
              <a:t> ¿ Cuántas veces ?</a:t>
            </a:r>
            <a:r>
              <a:rPr lang="es-ES" sz="160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25613" name="Line 9"/>
          <p:cNvSpPr>
            <a:spLocks noChangeShapeType="1"/>
          </p:cNvSpPr>
          <p:nvPr/>
        </p:nvSpPr>
        <p:spPr bwMode="auto">
          <a:xfrm>
            <a:off x="1905000" y="4267200"/>
            <a:ext cx="46038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25614" name="Line 9"/>
          <p:cNvSpPr>
            <a:spLocks noChangeShapeType="1"/>
          </p:cNvSpPr>
          <p:nvPr/>
        </p:nvSpPr>
        <p:spPr bwMode="auto">
          <a:xfrm flipV="1">
            <a:off x="4343400" y="2895600"/>
            <a:ext cx="152400" cy="45720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25615" name="Text Box 7"/>
          <p:cNvSpPr txBox="1">
            <a:spLocks noChangeArrowheads="1"/>
          </p:cNvSpPr>
          <p:nvPr/>
        </p:nvSpPr>
        <p:spPr bwMode="auto">
          <a:xfrm>
            <a:off x="5181600" y="4953000"/>
            <a:ext cx="3238500" cy="1016000"/>
          </a:xfrm>
          <a:prstGeom prst="rect">
            <a:avLst/>
          </a:prstGeom>
          <a:solidFill>
            <a:srgbClr val="FF101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101A"/>
            </a:extrusionClr>
            <a:contourClr>
              <a:srgbClr val="FF101A"/>
            </a:contourClr>
          </a:sp3d>
        </p:spPr>
        <p:txBody>
          <a:bodyPr wrap="non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Fuerza (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1,2 N</a:t>
            </a:r>
          </a:p>
          <a:p>
            <a:pPr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Aceleraci</a:t>
            </a:r>
            <a:r>
              <a:rPr lang="es-ES_tradnl" altLang="ja-JP" sz="1800" b="1">
                <a:solidFill>
                  <a:schemeClr val="bg1"/>
                </a:solidFill>
                <a:latin typeface="Arial" panose="020B0604020202020204" pitchFamily="34" charset="0"/>
              </a:rPr>
              <a:t>ón (a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s-ES_tradnl" altLang="ja-JP" sz="1800" b="1">
                <a:solidFill>
                  <a:schemeClr val="bg1"/>
                </a:solidFill>
                <a:latin typeface="Arial" panose="020B0604020202020204" pitchFamily="34" charset="0"/>
              </a:rPr>
              <a:t>) = 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3 m/s</a:t>
            </a:r>
            <a:r>
              <a:rPr lang="es-ES_tradnl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1 N = 1 Kg </a:t>
            </a:r>
            <a:r>
              <a:rPr lang="es-ES_tradnl" sz="1800" b="1">
                <a:solidFill>
                  <a:schemeClr val="bg1"/>
                </a:solidFill>
                <a:latin typeface="Lucida Grande" charset="0"/>
              </a:rPr>
              <a:t>.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 1 m/s</a:t>
            </a:r>
            <a:r>
              <a:rPr lang="es-ES_tradnl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s-ES_tradnl" altLang="ja-JP"/>
              <a:t> </a:t>
            </a:r>
            <a:endParaRPr lang="es-ES_tradnl"/>
          </a:p>
        </p:txBody>
      </p:sp>
      <p:sp>
        <p:nvSpPr>
          <p:cNvPr id="20" name="Flecha izquierda y derecha 19"/>
          <p:cNvSpPr>
            <a:spLocks noChangeArrowheads="1"/>
          </p:cNvSpPr>
          <p:nvPr/>
        </p:nvSpPr>
        <p:spPr bwMode="auto">
          <a:xfrm>
            <a:off x="4343400" y="5257800"/>
            <a:ext cx="762000" cy="381000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_tradn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7" name="Text Box 8"/>
          <p:cNvSpPr txBox="1">
            <a:spLocks noChangeArrowheads="1"/>
          </p:cNvSpPr>
          <p:nvPr/>
        </p:nvSpPr>
        <p:spPr bwMode="auto">
          <a:xfrm>
            <a:off x="6477000" y="1981200"/>
            <a:ext cx="2057400" cy="10160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sz="1800" b="1">
                <a:solidFill>
                  <a:srgbClr val="0000FF"/>
                </a:solidFill>
                <a:latin typeface="Arial" panose="020B0604020202020204" pitchFamily="34" charset="0"/>
              </a:rPr>
              <a:t>F = m . a</a:t>
            </a:r>
          </a:p>
          <a:p>
            <a:pPr algn="ctr"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m = F/a</a:t>
            </a:r>
          </a:p>
          <a:p>
            <a:pPr algn="ctr" eaLnBrk="1" hangingPunct="1"/>
            <a:endParaRPr lang="es-ES_tradnl"/>
          </a:p>
        </p:txBody>
      </p:sp>
      <p:sp>
        <p:nvSpPr>
          <p:cNvPr id="22" name="Flecha izquierda y derecha 21"/>
          <p:cNvSpPr>
            <a:spLocks noChangeArrowheads="1"/>
          </p:cNvSpPr>
          <p:nvPr/>
        </p:nvSpPr>
        <p:spPr bwMode="auto">
          <a:xfrm>
            <a:off x="5867400" y="2057400"/>
            <a:ext cx="609600" cy="457200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_tradn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9" name="Text Box 11"/>
          <p:cNvSpPr txBox="1">
            <a:spLocks noChangeArrowheads="1"/>
          </p:cNvSpPr>
          <p:nvPr/>
        </p:nvSpPr>
        <p:spPr bwMode="auto">
          <a:xfrm>
            <a:off x="7467600" y="3352800"/>
            <a:ext cx="1447800" cy="1292225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masa </a:t>
            </a:r>
          </a:p>
          <a:p>
            <a:pPr algn="ctr"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(m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/>
            <a:endParaRPr lang="es-ES_tradnl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_tradnl"/>
          </a:p>
        </p:txBody>
      </p:sp>
      <p:sp>
        <p:nvSpPr>
          <p:cNvPr id="24" name="Flecha izquierda y derecha 23"/>
          <p:cNvSpPr>
            <a:spLocks noChangeArrowheads="1"/>
          </p:cNvSpPr>
          <p:nvPr/>
        </p:nvSpPr>
        <p:spPr bwMode="auto">
          <a:xfrm>
            <a:off x="6858000" y="3810000"/>
            <a:ext cx="609600" cy="457200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_tradn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1176866" y="692696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An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álisis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2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b="1" i="1" dirty="0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Análisis del problema (Análisis E-P-S)</a:t>
            </a:r>
            <a:endParaRPr lang="es-ES_tradnl" dirty="0">
              <a:solidFill>
                <a:srgbClr val="FF66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_tradnl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b="1" u="sng" dirty="0" smtClean="0">
                <a:ea typeface="ＭＳ Ｐゴシック" panose="020B0600070205080204" pitchFamily="34" charset="-128"/>
              </a:rPr>
              <a:t>Entradas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Fuerza (F </a:t>
            </a:r>
            <a:r>
              <a:rPr lang="es-ES_tradnl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</a:t>
            </a:r>
            <a:r>
              <a:rPr lang="en-US" sz="2400" dirty="0" smtClean="0">
                <a:ea typeface="ＭＳ Ｐゴシック" panose="020B0600070205080204" pitchFamily="34" charset="-128"/>
              </a:rPr>
              <a:t> R)</a:t>
            </a:r>
          </a:p>
          <a:p>
            <a:pPr lvl="1" eaLnBrk="1" hangingPunct="1"/>
            <a:r>
              <a:rPr lang="en-US" sz="2400" dirty="0" err="1" smtClean="0">
                <a:ea typeface="ＭＳ Ｐゴシック" panose="020B0600070205080204" pitchFamily="34" charset="-128"/>
              </a:rPr>
              <a:t>Aceleración</a:t>
            </a:r>
            <a:r>
              <a:rPr lang="en-US" sz="2400" dirty="0" smtClean="0">
                <a:ea typeface="ＭＳ Ｐゴシック" panose="020B0600070205080204" pitchFamily="34" charset="-128"/>
              </a:rPr>
              <a:t> (a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</a:t>
            </a:r>
            <a:r>
              <a:rPr lang="es-ES_tradnl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</a:t>
            </a:r>
            <a:r>
              <a:rPr lang="en-US" sz="2400" dirty="0" smtClean="0">
                <a:ea typeface="ＭＳ Ｐゴシック" panose="020B0600070205080204" pitchFamily="34" charset="-128"/>
              </a:rPr>
              <a:t> R)</a:t>
            </a:r>
            <a:endParaRPr lang="es-ES_tradnl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6628" name="Picture 12" descr="newto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A688A7-91EF-4D72-BC4B-882BB6BB4CE2}" type="slidenum">
              <a:rPr lang="es-ES_tradnl" sz="1200"/>
              <a:pPr eaLnBrk="1" hangingPunct="1"/>
              <a:t>11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ítulo 1"/>
          <p:cNvSpPr>
            <a:spLocks noGrp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An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álisis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765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b="1" i="1" dirty="0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Análisis del problema (Análisis E-P-S)</a:t>
            </a:r>
            <a:endParaRPr lang="es-ES_tradnl" sz="2400" dirty="0" smtClean="0">
              <a:solidFill>
                <a:srgbClr val="FF66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_tradnl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b="1" u="sng" dirty="0" smtClean="0">
                <a:ea typeface="ＭＳ Ｐゴシック" panose="020B0600070205080204" pitchFamily="34" charset="-128"/>
              </a:rPr>
              <a:t>Proceso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sz="2400" dirty="0" err="1" smtClean="0">
                <a:ea typeface="ＭＳ Ｐゴシック" panose="020B0600070205080204" pitchFamily="34" charset="-128"/>
              </a:rPr>
              <a:t>Calcular</a:t>
            </a:r>
            <a:r>
              <a:rPr lang="en-US" sz="2400" dirty="0" smtClean="0">
                <a:ea typeface="ＭＳ Ｐゴシック" panose="020B0600070205080204" pitchFamily="34" charset="-128"/>
              </a:rPr>
              <a:t> la 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masa</a:t>
            </a:r>
            <a:r>
              <a:rPr lang="en-US" sz="2400" dirty="0" smtClean="0">
                <a:ea typeface="ＭＳ Ｐゴシック" panose="020B0600070205080204" pitchFamily="34" charset="-128"/>
              </a:rPr>
              <a:t> de la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pelota </a:t>
            </a:r>
            <a:r>
              <a:rPr lang="es-ES_tradnl" sz="24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(Qué??)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s-ES_tradnl" sz="2400" dirty="0" smtClean="0">
                <a:ea typeface="ＭＳ Ｐゴシック" panose="020B0600070205080204" pitchFamily="34" charset="-128"/>
              </a:rPr>
              <a:t>		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s-ES_tradnl" sz="2400" dirty="0" smtClean="0">
                <a:ea typeface="ＭＳ Ｐゴシック" panose="020B0600070205080204" pitchFamily="34" charset="-128"/>
              </a:rPr>
              <a:t>		</a:t>
            </a:r>
          </a:p>
        </p:txBody>
      </p:sp>
      <p:pic>
        <p:nvPicPr>
          <p:cNvPr id="27653" name="Picture 12" descr="newton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2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E17A67-D32C-4037-B3F5-F852C2352742}" type="slidenum">
              <a:rPr lang="es-ES_tradnl" sz="1200"/>
              <a:pPr eaLnBrk="1" hangingPunct="1"/>
              <a:t>12</a:t>
            </a:fld>
            <a:endParaRPr lang="es-ES_tradnl" sz="100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441843"/>
              </p:ext>
            </p:extLst>
          </p:nvPr>
        </p:nvGraphicFramePr>
        <p:xfrm>
          <a:off x="2057400" y="4653136"/>
          <a:ext cx="1295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cuaciÛn" r:id="rId4" imgW="431800" imgH="368300" progId="Equation.3">
                  <p:embed/>
                </p:oleObj>
              </mc:Choice>
              <mc:Fallback>
                <p:oleObj name="EcuaciÛn" r:id="rId4" imgW="4318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53136"/>
                        <a:ext cx="1295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114800" y="4911253"/>
            <a:ext cx="1987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b="1" dirty="0">
                <a:solidFill>
                  <a:srgbClr val="0000FF"/>
                </a:solidFill>
                <a:latin typeface="Calibri" panose="020F0502020204030204" pitchFamily="34" charset="0"/>
              </a:rPr>
              <a:t>(Cómo????)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An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álisis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867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b="1" i="1" dirty="0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Análisis del problema (Análisis E-P-S)</a:t>
            </a:r>
            <a:endParaRPr lang="es-ES_tradnl" sz="2400" dirty="0" smtClean="0">
              <a:solidFill>
                <a:srgbClr val="FF66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_tradnl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b="1" u="sng" dirty="0" smtClean="0">
                <a:ea typeface="ＭＳ Ｐゴシック" panose="020B0600070205080204" pitchFamily="34" charset="-128"/>
              </a:rPr>
              <a:t>Salidas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sz="2400" dirty="0" err="1" smtClean="0">
                <a:ea typeface="ＭＳ Ｐゴシック" panose="020B0600070205080204" pitchFamily="34" charset="-128"/>
              </a:rPr>
              <a:t>Masa</a:t>
            </a:r>
            <a:r>
              <a:rPr lang="en-US" sz="2400" dirty="0" smtClean="0">
                <a:ea typeface="ＭＳ Ｐゴシック" panose="020B0600070205080204" pitchFamily="34" charset="-128"/>
              </a:rPr>
              <a:t> de la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pelota (m </a:t>
            </a:r>
            <a:r>
              <a:rPr lang="es-ES_tradnl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</a:t>
            </a:r>
            <a:r>
              <a:rPr lang="en-US" sz="2400" dirty="0" smtClean="0">
                <a:ea typeface="ＭＳ Ｐゴシック" panose="020B0600070205080204" pitchFamily="34" charset="-128"/>
              </a:rPr>
              <a:t> R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s-ES_tradnl" sz="2400" dirty="0" smtClean="0">
                <a:ea typeface="ＭＳ Ｐゴシック" panose="020B0600070205080204" pitchFamily="34" charset="-128"/>
              </a:rPr>
              <a:t>		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s-ES_tradnl" sz="2400" dirty="0" smtClean="0">
                <a:ea typeface="ＭＳ Ｐゴシック" panose="020B0600070205080204" pitchFamily="34" charset="-128"/>
              </a:rPr>
              <a:t>		</a:t>
            </a:r>
          </a:p>
        </p:txBody>
      </p:sp>
      <p:pic>
        <p:nvPicPr>
          <p:cNvPr id="28676" name="Picture 12" descr="newto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36" y="3284984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D4204F9-D33F-45B6-92D1-BDB10B065804}" type="slidenum">
              <a:rPr lang="es-ES_tradnl" sz="1200"/>
              <a:pPr eaLnBrk="1" hangingPunct="1"/>
              <a:t>13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Dise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ño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 b="1" i="1" dirty="0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Diseño del algoritmo</a:t>
            </a: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: Descripción de una secuencia finita y ordenada de pasos – sin ambigüedades – que conducen a la solución de un problema dado</a:t>
            </a: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 typeface="Wingdings" panose="05000000000000000000" pitchFamily="2" charset="2"/>
              <a:buChar char="n"/>
            </a:pPr>
            <a:endParaRPr lang="es-ES_tradnl" sz="24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Herramientas de diseño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s-ES_tradnl" sz="2000" dirty="0" smtClean="0">
                <a:ea typeface="ＭＳ Ｐゴシック" panose="020B0600070205080204" pitchFamily="34" charset="-128"/>
              </a:rPr>
              <a:t>Diagramas de flujos (programaci</a:t>
            </a:r>
            <a:r>
              <a:rPr lang="es-ES_tradnl" altLang="ja-JP" sz="2000" dirty="0" smtClean="0">
                <a:ea typeface="ヒラギノ角ゴ Pro W3" charset="-128"/>
              </a:rPr>
              <a:t>ón</a:t>
            </a:r>
            <a:r>
              <a:rPr lang="en-US" sz="2000" dirty="0" smtClean="0">
                <a:ea typeface="ＭＳ Ｐゴシック" panose="020B0600070205080204" pitchFamily="34" charset="-128"/>
              </a:rPr>
              <a:t> </a:t>
            </a:r>
            <a:r>
              <a:rPr lang="es-ES_tradnl" sz="2000" dirty="0" smtClean="0">
                <a:ea typeface="ＭＳ Ｐゴシック" panose="020B0600070205080204" pitchFamily="34" charset="-128"/>
              </a:rPr>
              <a:t>estructurada)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s-ES_tradnl" sz="2000" dirty="0" err="1" smtClean="0">
                <a:ea typeface="ＭＳ Ｐゴシック" panose="020B0600070205080204" pitchFamily="34" charset="-128"/>
              </a:rPr>
              <a:t>C</a:t>
            </a:r>
            <a:r>
              <a:rPr lang="es-ES_tradnl" altLang="ja-JP" sz="2000" dirty="0" err="1" smtClean="0">
                <a:ea typeface="ヒラギノ角ゴ Pro W3" charset="-128"/>
              </a:rPr>
              <a:t>ír</a:t>
            </a:r>
            <a:r>
              <a:rPr lang="en-US" sz="2000" dirty="0" smtClean="0">
                <a:ea typeface="ＭＳ Ｐゴシック" panose="020B0600070205080204" pitchFamily="34" charset="-128"/>
              </a:rPr>
              <a:t>c</a:t>
            </a:r>
            <a:r>
              <a:rPr lang="es-ES_tradnl" sz="2000" dirty="0" err="1" smtClean="0">
                <a:ea typeface="ＭＳ Ｐゴシック" panose="020B0600070205080204" pitchFamily="34" charset="-128"/>
              </a:rPr>
              <a:t>ulos</a:t>
            </a:r>
            <a:r>
              <a:rPr lang="es-ES_tradnl" sz="2000" dirty="0" smtClean="0">
                <a:ea typeface="ＭＳ Ｐゴシック" panose="020B0600070205080204" pitchFamily="34" charset="-128"/>
              </a:rPr>
              <a:t> y canales de mensaje (programaci</a:t>
            </a:r>
            <a:r>
              <a:rPr lang="es-ES_tradnl" altLang="ja-JP" sz="2000" dirty="0" smtClean="0">
                <a:ea typeface="ヒラギノ角ゴ Pro W3" charset="-128"/>
              </a:rPr>
              <a:t>ón orientada por</a:t>
            </a:r>
            <a:r>
              <a:rPr lang="en-US" sz="2000" dirty="0" smtClean="0">
                <a:ea typeface="ＭＳ Ｐゴシック" panose="020B0600070205080204" pitchFamily="34" charset="-128"/>
              </a:rPr>
              <a:t> </a:t>
            </a:r>
            <a:r>
              <a:rPr lang="es-ES_tradnl" sz="2000" dirty="0" smtClean="0">
                <a:ea typeface="ＭＳ Ｐゴシック" panose="020B0600070205080204" pitchFamily="34" charset="-128"/>
              </a:rPr>
              <a:t>objetos)</a:t>
            </a:r>
            <a:endParaRPr lang="en-US" sz="2000" dirty="0" smtClean="0">
              <a:ea typeface="ヒラギノ角ゴ Pro W3" charset="-128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s-ES_tradnl" sz="2000" b="1" dirty="0" err="1" smtClean="0">
                <a:solidFill>
                  <a:srgbClr val="FF101A"/>
                </a:solidFill>
                <a:ea typeface="ＭＳ Ｐゴシック" panose="020B0600070205080204" pitchFamily="34" charset="-128"/>
              </a:rPr>
              <a:t>Pseudo</a:t>
            </a:r>
            <a:r>
              <a:rPr lang="es-ES_tradnl" sz="2000" b="1" dirty="0" smtClean="0">
                <a:solidFill>
                  <a:srgbClr val="FF101A"/>
                </a:solidFill>
                <a:ea typeface="ＭＳ Ｐゴシック" panose="020B0600070205080204" pitchFamily="34" charset="-128"/>
              </a:rPr>
              <a:t> </a:t>
            </a:r>
            <a:r>
              <a:rPr lang="es-ES_tradnl" sz="2000" b="1" dirty="0" err="1" smtClean="0">
                <a:solidFill>
                  <a:srgbClr val="FF101A"/>
                </a:solidFill>
                <a:ea typeface="ＭＳ Ｐゴシック" panose="020B0600070205080204" pitchFamily="34" charset="-128"/>
              </a:rPr>
              <a:t>c</a:t>
            </a:r>
            <a:r>
              <a:rPr lang="es-ES_tradnl" altLang="ja-JP" sz="2000" b="1" dirty="0" err="1" smtClean="0">
                <a:solidFill>
                  <a:srgbClr val="FF101A"/>
                </a:solidFill>
                <a:ea typeface="ヒラギノ角ゴ Pro W3" charset="-128"/>
              </a:rPr>
              <a:t>ód</a:t>
            </a:r>
            <a:r>
              <a:rPr lang="en-US" sz="2000" b="1" dirty="0" err="1" smtClean="0">
                <a:solidFill>
                  <a:srgbClr val="FF101A"/>
                </a:solidFill>
                <a:ea typeface="ＭＳ Ｐゴシック" panose="020B0600070205080204" pitchFamily="34" charset="-128"/>
              </a:rPr>
              <a:t>i</a:t>
            </a:r>
            <a:r>
              <a:rPr lang="es-ES_tradnl" sz="2000" b="1" dirty="0" err="1" smtClean="0">
                <a:solidFill>
                  <a:srgbClr val="FF101A"/>
                </a:solidFill>
                <a:ea typeface="ＭＳ Ｐゴシック" panose="020B0600070205080204" pitchFamily="34" charset="-128"/>
              </a:rPr>
              <a:t>go</a:t>
            </a:r>
            <a:r>
              <a:rPr lang="es-ES_tradnl" sz="2000" b="1" dirty="0" smtClean="0">
                <a:solidFill>
                  <a:srgbClr val="FF101A"/>
                </a:solidFill>
                <a:ea typeface="ＭＳ Ｐゴシック" panose="020B0600070205080204" pitchFamily="34" charset="-128"/>
              </a:rPr>
              <a:t> (algoritmo)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s-ES_tradnl" sz="2000" dirty="0" smtClean="0">
                <a:ea typeface="ＭＳ Ｐゴシック" panose="020B0600070205080204" pitchFamily="34" charset="-128"/>
              </a:rPr>
              <a:t>Trazas personales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s-ES_tradnl" sz="2000" dirty="0" err="1" smtClean="0">
                <a:ea typeface="ＭＳ Ｐゴシック" panose="020B0600070205080204" pitchFamily="34" charset="-128"/>
              </a:rPr>
              <a:t>F</a:t>
            </a:r>
            <a:r>
              <a:rPr lang="es-ES_tradnl" altLang="ja-JP" sz="2000" dirty="0" err="1" smtClean="0">
                <a:ea typeface="ヒラギノ角ゴ Pro W3" charset="-128"/>
              </a:rPr>
              <a:t>ór</a:t>
            </a:r>
            <a:r>
              <a:rPr lang="en-US" sz="2000" dirty="0" smtClean="0">
                <a:ea typeface="ＭＳ Ｐゴシック" panose="020B0600070205080204" pitchFamily="34" charset="-128"/>
              </a:rPr>
              <a:t>m</a:t>
            </a:r>
            <a:r>
              <a:rPr lang="es-ES_tradnl" sz="2000" dirty="0" err="1" smtClean="0">
                <a:ea typeface="ＭＳ Ｐゴシック" panose="020B0600070205080204" pitchFamily="34" charset="-128"/>
              </a:rPr>
              <a:t>ulas</a:t>
            </a:r>
            <a:r>
              <a:rPr lang="es-ES_tradnl" sz="2000" dirty="0" smtClean="0">
                <a:ea typeface="ＭＳ Ｐゴシック" panose="020B0600070205080204" pitchFamily="34" charset="-128"/>
              </a:rPr>
              <a:t> matem</a:t>
            </a:r>
            <a:r>
              <a:rPr lang="es-ES_tradnl" altLang="ja-JP" sz="2000" dirty="0" smtClean="0">
                <a:latin typeface="Lucida Grande" charset="0"/>
                <a:ea typeface="ＭＳ Ｐゴシック" panose="020B0600070205080204" pitchFamily="34" charset="-128"/>
              </a:rPr>
              <a:t>át</a:t>
            </a:r>
            <a:r>
              <a:rPr lang="es-ES_tradnl" sz="2000" dirty="0" smtClean="0">
                <a:ea typeface="ＭＳ Ｐゴシック" panose="020B0600070205080204" pitchFamily="34" charset="-128"/>
              </a:rPr>
              <a:t>icas</a:t>
            </a:r>
            <a:endParaRPr lang="en-US" sz="2000" dirty="0" smtClean="0">
              <a:ea typeface="ヒラギノ角ゴ Pro W3" charset="-128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s-ES_tradnl" sz="2000" dirty="0" smtClean="0">
                <a:ea typeface="ＭＳ Ｐゴシック" panose="020B0600070205080204" pitchFamily="34" charset="-128"/>
              </a:rPr>
              <a:t>Todo aquello que le ayude a representar la soluci</a:t>
            </a:r>
            <a:r>
              <a:rPr lang="es-ES_tradnl" altLang="ja-JP" sz="2000" dirty="0" smtClean="0">
                <a:ea typeface="ＭＳ Ｐゴシック" panose="020B0600070205080204" pitchFamily="34" charset="-128"/>
              </a:rPr>
              <a:t>ón del</a:t>
            </a:r>
            <a:r>
              <a:rPr lang="es-ES_tradnl" sz="2000" dirty="0" smtClean="0">
                <a:ea typeface="ＭＳ Ｐゴシック" panose="020B0600070205080204" pitchFamily="34" charset="-128"/>
              </a:rPr>
              <a:t> problema</a:t>
            </a:r>
            <a:endParaRPr lang="es-ES_tradnl" sz="1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7AF7B6-6273-44A2-9551-179DF538E12F}" type="slidenum">
              <a:rPr lang="es-ES_tradnl" sz="1200"/>
              <a:pPr eaLnBrk="1" hangingPunct="1"/>
              <a:t>14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Dise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ño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 b="1" u="sng" smtClean="0">
                <a:ea typeface="ＭＳ Ｐゴシック" panose="020B0600070205080204" pitchFamily="34" charset="-128"/>
                <a:cs typeface="Times" panose="02020603050405020304" pitchFamily="18" charset="0"/>
              </a:rPr>
              <a:t>Ejemplo</a:t>
            </a:r>
            <a:r>
              <a:rPr lang="es-ES_tradnl" sz="2400" b="1" smtClean="0">
                <a:ea typeface="ＭＳ Ｐゴシック" panose="020B0600070205080204" pitchFamily="34" charset="-128"/>
                <a:cs typeface="Times" panose="02020603050405020304" pitchFamily="18" charset="0"/>
              </a:rPr>
              <a:t>: Notación formal</a:t>
            </a:r>
            <a:endParaRPr lang="es-ES_tradnl" sz="2400" b="1" smtClean="0">
              <a:latin typeface="Bodoni SvtyTwo ITC TT-BookIta" charset="0"/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400" b="1" smtClean="0">
                <a:latin typeface="Bodoni SvtyTwo ITC TT-BookIta" charset="0"/>
                <a:ea typeface="ＭＳ Ｐゴシック" panose="020B0600070205080204" pitchFamily="34" charset="-128"/>
                <a:cs typeface="Times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 b="1" smtClean="0">
                <a:latin typeface="Bodoni SvtyTwo ITC TT-BookIta" charset="0"/>
                <a:ea typeface="ＭＳ Ｐゴシック" panose="020B0600070205080204" pitchFamily="34" charset="-128"/>
                <a:cs typeface="Times" panose="02020603050405020304" pitchFamily="18" charset="0"/>
              </a:rPr>
              <a:t>Algoritmo calcularMasa</a:t>
            </a: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Tx/>
              <a:buNone/>
            </a:pPr>
            <a:r>
              <a:rPr lang="es-ES_tradnl" sz="18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0. Inicio</a:t>
            </a:r>
            <a:endParaRPr lang="es-ES_tradnl" sz="20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Tx/>
              <a:buNone/>
            </a:pPr>
            <a:r>
              <a:rPr lang="es-ES_tradnl" sz="1800" smtClean="0">
                <a:ea typeface="ＭＳ Ｐゴシック" panose="020B0600070205080204" pitchFamily="34" charset="-128"/>
              </a:rPr>
              <a:t>1.</a:t>
            </a:r>
            <a:r>
              <a:rPr lang="es-ES_tradnl" sz="18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 Leer (F)</a:t>
            </a: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Tx/>
              <a:buNone/>
            </a:pPr>
            <a:r>
              <a:rPr lang="es-ES_tradnl" sz="18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2</a:t>
            </a:r>
            <a:r>
              <a:rPr lang="es-ES_tradnl" sz="1800" smtClean="0">
                <a:ea typeface="ＭＳ Ｐゴシック" panose="020B0600070205080204" pitchFamily="34" charset="-128"/>
              </a:rPr>
              <a:t>. </a:t>
            </a:r>
            <a:r>
              <a:rPr lang="es-ES_tradnl" sz="18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Leer </a:t>
            </a:r>
            <a:r>
              <a:rPr lang="es-ES_tradnl" altLang="ja-JP" sz="18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(a)</a:t>
            </a:r>
            <a:endParaRPr lang="es-ES_tradnl" sz="18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Tx/>
              <a:buNone/>
            </a:pPr>
            <a:endParaRPr lang="es-ES_tradnl" sz="18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Tx/>
              <a:buNone/>
            </a:pPr>
            <a:r>
              <a:rPr lang="es-ES_tradnl" sz="18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3</a:t>
            </a:r>
            <a:r>
              <a:rPr lang="es-ES_tradnl" sz="1800" smtClean="0">
                <a:ea typeface="ＭＳ Ｐゴシック" panose="020B0600070205080204" pitchFamily="34" charset="-128"/>
              </a:rPr>
              <a:t>. m = F/a</a:t>
            </a:r>
            <a:endParaRPr lang="es-ES_tradnl" sz="18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Tx/>
              <a:buNone/>
            </a:pPr>
            <a:endParaRPr lang="es-ES_tradnl" sz="18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Tx/>
              <a:buNone/>
            </a:pPr>
            <a:r>
              <a:rPr lang="es-ES_tradnl" sz="18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4</a:t>
            </a:r>
            <a:r>
              <a:rPr lang="es-ES_tradnl" sz="1800" smtClean="0">
                <a:ea typeface="ＭＳ Ｐゴシック" panose="020B0600070205080204" pitchFamily="34" charset="-128"/>
              </a:rPr>
              <a:t>. </a:t>
            </a:r>
            <a:r>
              <a:rPr lang="es-ES_tradnl" sz="18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Escribir (m)</a:t>
            </a: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Tx/>
              <a:buNone/>
            </a:pPr>
            <a:r>
              <a:rPr lang="es-ES_tradnl" sz="18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5</a:t>
            </a:r>
            <a:r>
              <a:rPr lang="es-ES_tradnl" sz="1800" smtClean="0">
                <a:ea typeface="ＭＳ Ｐゴシック" panose="020B0600070205080204" pitchFamily="34" charset="-128"/>
              </a:rPr>
              <a:t>. </a:t>
            </a:r>
            <a:r>
              <a:rPr lang="es-ES_tradnl" sz="18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Fin</a:t>
            </a:r>
            <a:endParaRPr lang="es-ES_tradnl" sz="1800" smtClean="0">
              <a:ea typeface="ＭＳ Ｐゴシック" panose="020B0600070205080204" pitchFamily="34" charset="-128"/>
            </a:endParaRPr>
          </a:p>
        </p:txBody>
      </p:sp>
      <p:sp>
        <p:nvSpPr>
          <p:cNvPr id="30725" name="AutoShape 4"/>
          <p:cNvSpPr>
            <a:spLocks/>
          </p:cNvSpPr>
          <p:nvPr/>
        </p:nvSpPr>
        <p:spPr bwMode="auto">
          <a:xfrm>
            <a:off x="3032125" y="3683496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505200" y="3779748"/>
            <a:ext cx="119692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Entradas</a:t>
            </a:r>
            <a:endParaRPr lang="es-ES_tradn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729" name="AutoShape 6"/>
          <p:cNvSpPr>
            <a:spLocks/>
          </p:cNvSpPr>
          <p:nvPr/>
        </p:nvSpPr>
        <p:spPr bwMode="auto">
          <a:xfrm>
            <a:off x="3032125" y="4488160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3505200" y="4499828"/>
            <a:ext cx="1086693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Proceso</a:t>
            </a:r>
            <a:endParaRPr lang="es-ES_tradnl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33" name="AutoShape 10"/>
          <p:cNvSpPr>
            <a:spLocks/>
          </p:cNvSpPr>
          <p:nvPr/>
        </p:nvSpPr>
        <p:spPr bwMode="auto">
          <a:xfrm>
            <a:off x="3032125" y="5229200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3505200" y="5157192"/>
            <a:ext cx="884039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Salida</a:t>
            </a:r>
            <a:endParaRPr lang="es-ES_tradnl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37" name="Picture 13" descr="newto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11488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A4BD71-EE84-47AA-AAB6-FF6193B93F3D}" type="slidenum">
              <a:rPr lang="es-ES_tradnl" sz="1200"/>
              <a:pPr eaLnBrk="1" hangingPunct="1"/>
              <a:t>15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Dise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ño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Un algoritmo debe ser </a:t>
            </a:r>
            <a:r>
              <a:rPr lang="es-ES_tradnl" sz="2400" i="1" u="sng" smtClean="0">
                <a:solidFill>
                  <a:srgbClr val="8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preciso</a:t>
            </a:r>
            <a:r>
              <a:rPr lang="es-ES_tradnl" sz="2400" i="1" smtClean="0">
                <a:solidFill>
                  <a:srgbClr val="8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 </a:t>
            </a: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 indicar el orden de realización de cada paso</a:t>
            </a:r>
            <a:endParaRPr lang="es-ES_tradnl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Un algoritmo debe estar </a:t>
            </a:r>
            <a:r>
              <a:rPr lang="es-ES_tradnl" sz="2400" i="1" u="sng" smtClean="0">
                <a:solidFill>
                  <a:srgbClr val="8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definido</a:t>
            </a: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. Si se sigue un algoritmo dos veces, se debe obtener el mismo resultado cada vez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sz="24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Un algoritmo debe ser </a:t>
            </a:r>
            <a:r>
              <a:rPr lang="es-ES_tradnl" sz="2400" i="1" u="sng" smtClean="0">
                <a:solidFill>
                  <a:srgbClr val="8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finito</a:t>
            </a: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. Si se sigue un algoritmo, se debe terminar en algún momento; o sea, debe tener un número finito de pasos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7DEBBD-8D66-44E8-B2E7-382AF6AE7806}" type="slidenum">
              <a:rPr lang="es-ES_tradnl" sz="1200"/>
              <a:pPr eaLnBrk="1" hangingPunct="1"/>
              <a:t>16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92696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Codificaci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b="1" i="1" dirty="0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Codificación: </a:t>
            </a:r>
            <a:r>
              <a:rPr lang="es-ES_tradnl" dirty="0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 </a:t>
            </a:r>
            <a:r>
              <a:rPr lang="es-ES_tradnl" sz="30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Traducción del algoritmo a un programa escrito en un lenguaje de programación adecuado (código fuente)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_tradnl" sz="30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es-ES_tradnl" sz="3000" dirty="0" smtClean="0">
                <a:ea typeface="ＭＳ Ｐゴシック" panose="020B0600070205080204" pitchFamily="34" charset="-128"/>
              </a:rPr>
              <a:t>Los diferentes pasos de un algoritmo se expresan en los programas como sentencias o proposiciones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_tradnl" sz="30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es-ES_tradnl" altLang="ja-JP" sz="30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Para escribir el programa en la computadora se utiliza un software llamado editor de texto</a:t>
            </a:r>
            <a:endParaRPr lang="es-ES_tradnl" sz="3000" dirty="0" smtClean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_tradnl" sz="30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</a:pPr>
            <a:r>
              <a:rPr lang="es-ES_tradnl" sz="30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Lenguaje de programaci</a:t>
            </a:r>
            <a:r>
              <a:rPr lang="es-ES_tradnl" altLang="ja-JP" sz="30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ón C</a:t>
            </a:r>
            <a:endParaRPr lang="es-ES_tradnl" altLang="ja-JP" sz="17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5ED740-1400-4865-A738-EED33E60CC63}" type="slidenum">
              <a:rPr lang="es-ES_tradnl" sz="1200"/>
              <a:pPr eaLnBrk="1" hangingPunct="1"/>
              <a:t>17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Codificaci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43466" y="1852546"/>
            <a:ext cx="3337560" cy="3504627"/>
          </a:xfrm>
          <a:gradFill rotWithShape="1">
            <a:gsLst>
              <a:gs pos="0">
                <a:srgbClr val="DCFFA0"/>
              </a:gs>
              <a:gs pos="100000">
                <a:srgbClr val="A0CA4A"/>
              </a:gs>
            </a:gsLst>
            <a:lin ang="5400000"/>
          </a:gradFill>
          <a:ln cap="flat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ES_tradnl" sz="1600" b="1" u="sng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Ejemplo</a:t>
            </a:r>
            <a:endParaRPr lang="es-ES_tradnl" sz="1600" b="1" u="sng" dirty="0" smtClean="0">
              <a:solidFill>
                <a:srgbClr val="0000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endParaRPr lang="es-ES_tradnl" sz="1900" dirty="0" smtClean="0">
              <a:solidFill>
                <a:srgbClr val="0000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endParaRPr lang="es-ES_tradnl" sz="1900" dirty="0" smtClean="0">
              <a:solidFill>
                <a:srgbClr val="0000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0. Inicio</a:t>
            </a:r>
            <a:endParaRPr lang="es-ES_tradnl" sz="1600" dirty="0" smtClean="0">
              <a:solidFill>
                <a:srgbClr val="0000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endParaRPr lang="es-ES_tradnl" sz="19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endParaRPr lang="es-ES_tradnl" sz="19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1.</a:t>
            </a: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 Leer (F)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2</a:t>
            </a: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 </a:t>
            </a: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Leer </a:t>
            </a:r>
            <a:r>
              <a:rPr lang="es-ES_tradnl" altLang="ja-JP" sz="19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(a)</a:t>
            </a:r>
            <a:endParaRPr lang="es-ES_tradnl" sz="1900" dirty="0" smtClean="0">
              <a:solidFill>
                <a:srgbClr val="0000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endParaRPr lang="es-ES_tradnl" sz="1900" dirty="0" smtClean="0">
              <a:solidFill>
                <a:srgbClr val="0000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endParaRPr lang="es-ES_tradnl" sz="1900" dirty="0" smtClean="0">
              <a:solidFill>
                <a:srgbClr val="0000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3</a:t>
            </a: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 m = F/a</a:t>
            </a:r>
            <a:endParaRPr lang="es-ES_tradnl" sz="1900" dirty="0" smtClean="0">
              <a:solidFill>
                <a:srgbClr val="0000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endParaRPr lang="es-ES_tradnl" sz="1900" dirty="0" smtClean="0">
              <a:solidFill>
                <a:srgbClr val="0000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4</a:t>
            </a: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 </a:t>
            </a: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Escribir (m)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endParaRPr lang="es-ES_tradnl" sz="1900" dirty="0" smtClean="0">
              <a:solidFill>
                <a:srgbClr val="0000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rgbClr val="95B3D7"/>
              </a:buClr>
              <a:buFontTx/>
              <a:buNone/>
            </a:pP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5</a:t>
            </a: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 </a:t>
            </a:r>
            <a:r>
              <a:rPr lang="es-ES_tradnl" sz="190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Fin</a:t>
            </a:r>
            <a:endParaRPr lang="es-ES_tradnl" sz="1600" b="1" u="sng" dirty="0" smtClean="0">
              <a:solidFill>
                <a:srgbClr val="000000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4725251" y="1857416"/>
            <a:ext cx="3783749" cy="4140200"/>
          </a:xfrm>
          <a:gradFill rotWithShape="1">
            <a:gsLst>
              <a:gs pos="0">
                <a:srgbClr val="DCFFA0"/>
              </a:gs>
              <a:gs pos="100000">
                <a:srgbClr val="A0CA4A"/>
              </a:gs>
            </a:gsLst>
            <a:lin ang="5400000"/>
          </a:gradFill>
          <a:ln cap="flat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#</a:t>
            </a:r>
            <a:r>
              <a:rPr lang="es-ES_tradnl" sz="22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include</a:t>
            </a: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&lt;</a:t>
            </a:r>
            <a:r>
              <a:rPr lang="es-ES_tradnl" sz="22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stdio.h</a:t>
            </a: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&gt;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_tradnl" sz="2200" dirty="0" smtClean="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int</a:t>
            </a: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_tradnl" sz="22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main</a:t>
            </a: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()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{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s-ES_tradnl" sz="22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float</a:t>
            </a: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F, a, m;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s-ES_tradnl" sz="22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scanf</a:t>
            </a: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(“%f”, &amp;F);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s-ES_tradnl" sz="22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scanf</a:t>
            </a: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(“%f”, &amp;a);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	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		m = F/a;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	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s-ES_tradnl" sz="22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printf</a:t>
            </a: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en-US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ヒラギノ角ゴ Pro W3" charset="-128"/>
              </a:rPr>
              <a:t>“m =</a:t>
            </a:r>
            <a:r>
              <a:rPr lang="en-US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%f\n”, m)</a:t>
            </a: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; 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s-ES_tradnl" sz="22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return</a:t>
            </a: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0;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2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}</a:t>
            </a:r>
            <a:r>
              <a:rPr lang="es-ES_tradnl" sz="19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sz="22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5846" name="Picture 6" descr="newton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59" y="2663382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9AACA3-BC12-4D46-A13A-1D70695DAE0D}" type="slidenum">
              <a:rPr lang="es-ES_tradnl" sz="1200"/>
              <a:pPr eaLnBrk="1" hangingPunct="1"/>
              <a:t>18</a:t>
            </a:fld>
            <a:endParaRPr lang="es-ES_tradnl" sz="1000"/>
          </a:p>
        </p:txBody>
      </p:sp>
      <p:cxnSp>
        <p:nvCxnSpPr>
          <p:cNvPr id="14" name="Conector recto de flecha 13"/>
          <p:cNvCxnSpPr>
            <a:cxnSpLocks noChangeShapeType="1"/>
          </p:cNvCxnSpPr>
          <p:nvPr/>
        </p:nvCxnSpPr>
        <p:spPr bwMode="auto">
          <a:xfrm>
            <a:off x="2195736" y="3284244"/>
            <a:ext cx="2985864" cy="288772"/>
          </a:xfrm>
          <a:prstGeom prst="straightConnector1">
            <a:avLst/>
          </a:prstGeom>
          <a:noFill/>
          <a:ln w="38100">
            <a:solidFill>
              <a:srgbClr val="4BACC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ector recto de flecha 14"/>
          <p:cNvCxnSpPr>
            <a:cxnSpLocks noChangeShapeType="1"/>
          </p:cNvCxnSpPr>
          <p:nvPr/>
        </p:nvCxnSpPr>
        <p:spPr bwMode="auto">
          <a:xfrm>
            <a:off x="2195736" y="3531111"/>
            <a:ext cx="2985864" cy="329937"/>
          </a:xfrm>
          <a:prstGeom prst="straightConnector1">
            <a:avLst/>
          </a:prstGeom>
          <a:noFill/>
          <a:ln w="38100">
            <a:solidFill>
              <a:srgbClr val="4BACC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ector recto de flecha 15"/>
          <p:cNvCxnSpPr>
            <a:cxnSpLocks noChangeShapeType="1"/>
          </p:cNvCxnSpPr>
          <p:nvPr/>
        </p:nvCxnSpPr>
        <p:spPr bwMode="auto">
          <a:xfrm>
            <a:off x="2339752" y="4124668"/>
            <a:ext cx="2765648" cy="155096"/>
          </a:xfrm>
          <a:prstGeom prst="straightConnector1">
            <a:avLst/>
          </a:prstGeom>
          <a:noFill/>
          <a:ln w="38100">
            <a:solidFill>
              <a:srgbClr val="4BACC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ector recto de flecha 16"/>
          <p:cNvCxnSpPr>
            <a:cxnSpLocks noChangeShapeType="1"/>
          </p:cNvCxnSpPr>
          <p:nvPr/>
        </p:nvCxnSpPr>
        <p:spPr bwMode="auto">
          <a:xfrm>
            <a:off x="2555776" y="4543384"/>
            <a:ext cx="2549624" cy="325776"/>
          </a:xfrm>
          <a:prstGeom prst="straightConnector1">
            <a:avLst/>
          </a:prstGeom>
          <a:noFill/>
          <a:ln w="38100">
            <a:solidFill>
              <a:srgbClr val="4BACC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ector recto de flecha 17"/>
          <p:cNvCxnSpPr>
            <a:cxnSpLocks noChangeShapeType="1"/>
          </p:cNvCxnSpPr>
          <p:nvPr/>
        </p:nvCxnSpPr>
        <p:spPr bwMode="auto">
          <a:xfrm>
            <a:off x="1977008" y="2627803"/>
            <a:ext cx="2667000" cy="17493"/>
          </a:xfrm>
          <a:prstGeom prst="straightConnector1">
            <a:avLst/>
          </a:prstGeom>
          <a:noFill/>
          <a:ln w="38100">
            <a:solidFill>
              <a:srgbClr val="4BACC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ector recto de flecha 20"/>
          <p:cNvCxnSpPr>
            <a:cxnSpLocks noChangeShapeType="1"/>
          </p:cNvCxnSpPr>
          <p:nvPr/>
        </p:nvCxnSpPr>
        <p:spPr bwMode="auto">
          <a:xfrm>
            <a:off x="1977008" y="4831416"/>
            <a:ext cx="2717344" cy="525757"/>
          </a:xfrm>
          <a:prstGeom prst="straightConnector1">
            <a:avLst/>
          </a:prstGeom>
          <a:noFill/>
          <a:ln w="38100">
            <a:solidFill>
              <a:srgbClr val="4BACC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92696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Codificaci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#</a:t>
            </a:r>
            <a:r>
              <a:rPr lang="es-ES_tradnl" dirty="0" err="1" smtClean="0">
                <a:ea typeface="+mn-ea"/>
                <a:cs typeface="+mn-cs"/>
              </a:rPr>
              <a:t>include</a:t>
            </a:r>
            <a:r>
              <a:rPr lang="es-ES_tradnl" dirty="0" smtClean="0">
                <a:ea typeface="+mn-ea"/>
                <a:cs typeface="+mn-cs"/>
              </a:rPr>
              <a:t> &lt;</a:t>
            </a:r>
            <a:r>
              <a:rPr lang="es-ES_tradnl" dirty="0" err="1" smtClean="0">
                <a:ea typeface="+mn-ea"/>
                <a:cs typeface="+mn-cs"/>
              </a:rPr>
              <a:t>stdio.h</a:t>
            </a:r>
            <a:r>
              <a:rPr lang="es-ES_tradnl" dirty="0" smtClean="0">
                <a:ea typeface="+mn-ea"/>
                <a:cs typeface="+mn-cs"/>
              </a:rPr>
              <a:t>&gt;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err="1" smtClean="0">
                <a:ea typeface="+mn-ea"/>
                <a:cs typeface="+mn-cs"/>
              </a:rPr>
              <a:t>int</a:t>
            </a:r>
            <a:r>
              <a:rPr lang="es-ES_tradnl" dirty="0" smtClean="0">
                <a:ea typeface="+mn-ea"/>
                <a:cs typeface="+mn-cs"/>
              </a:rPr>
              <a:t> </a:t>
            </a:r>
            <a:r>
              <a:rPr lang="es-ES_tradnl" dirty="0" err="1" smtClean="0">
                <a:ea typeface="+mn-ea"/>
                <a:cs typeface="+mn-cs"/>
              </a:rPr>
              <a:t>main</a:t>
            </a:r>
            <a:r>
              <a:rPr lang="es-ES_tradnl" dirty="0" smtClean="0">
                <a:ea typeface="+mn-ea"/>
                <a:cs typeface="+mn-cs"/>
              </a:rPr>
              <a:t>() {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   </a:t>
            </a:r>
            <a:r>
              <a:rPr lang="es-ES_tradnl" dirty="0" err="1" smtClean="0">
                <a:effectLst>
                  <a:glow rad="635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float</a:t>
            </a:r>
            <a:r>
              <a:rPr lang="es-ES_tradnl" dirty="0" smtClean="0">
                <a:effectLst>
                  <a:glow rad="635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 F, a, </a:t>
            </a:r>
            <a:r>
              <a:rPr lang="es-ES_tradnl" dirty="0" err="1" smtClean="0">
                <a:effectLst>
                  <a:glow rad="635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m</a:t>
            </a:r>
            <a:r>
              <a:rPr lang="es-ES_tradnl" dirty="0" smtClean="0">
                <a:effectLst>
                  <a:glow rad="635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  <a:endParaRPr lang="es-ES_tradnl" dirty="0">
              <a:ea typeface="+mn-ea"/>
              <a:cs typeface="+mn-cs"/>
            </a:endParaRP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EC2A50-997A-4AFB-AC1A-71074C84FC04}" type="slidenum">
              <a:rPr lang="es-ES_tradnl" sz="1200"/>
              <a:pPr eaLnBrk="1" hangingPunct="1"/>
              <a:t>19</a:t>
            </a:fld>
            <a:endParaRPr lang="es-ES_tradnl" sz="10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576233" y="2780928"/>
            <a:ext cx="2292350" cy="1200150"/>
          </a:xfrm>
          <a:prstGeom prst="rect">
            <a:avLst/>
          </a:prstGeom>
          <a:solidFill>
            <a:srgbClr val="FF101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101A"/>
            </a:extrusionClr>
            <a:contourClr>
              <a:srgbClr val="FF101A"/>
            </a:contourClr>
          </a:sp3d>
        </p:spPr>
        <p:txBody>
          <a:bodyPr wrap="non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1800" b="1" u="sng">
                <a:solidFill>
                  <a:schemeClr val="bg1"/>
                </a:solidFill>
                <a:latin typeface="Arial" panose="020B0604020202020204" pitchFamily="34" charset="0"/>
              </a:rPr>
              <a:t>Entradas</a:t>
            </a:r>
          </a:p>
          <a:p>
            <a:pPr eaLnBrk="1" hangingPunct="1"/>
            <a:endParaRPr lang="es-ES_tradnl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Fuerza (F </a:t>
            </a:r>
            <a:r>
              <a:rPr lang="es-ES_tradnl" sz="1800" b="1">
                <a:solidFill>
                  <a:schemeClr val="bg1"/>
                </a:solidFill>
                <a:sym typeface="Symbol" panose="05050102010706020507" pitchFamily="18" charset="2"/>
              </a:rPr>
              <a:t></a:t>
            </a:r>
            <a:r>
              <a:rPr lang="en-US" sz="1800" b="1">
                <a:solidFill>
                  <a:schemeClr val="bg1"/>
                </a:solidFill>
              </a:rPr>
              <a:t> R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</a:p>
          <a:p>
            <a:pPr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Aceleraci</a:t>
            </a:r>
            <a:r>
              <a:rPr lang="es-ES_tradnl" altLang="ja-JP" sz="1800" b="1">
                <a:solidFill>
                  <a:schemeClr val="bg1"/>
                </a:solidFill>
                <a:latin typeface="Arial" panose="020B0604020202020204" pitchFamily="34" charset="0"/>
              </a:rPr>
              <a:t>ón (a </a:t>
            </a:r>
            <a:r>
              <a:rPr lang="es-ES_tradnl" sz="1800" b="1">
                <a:solidFill>
                  <a:schemeClr val="bg1"/>
                </a:solidFill>
                <a:sym typeface="Symbol" panose="05050102010706020507" pitchFamily="18" charset="2"/>
              </a:rPr>
              <a:t></a:t>
            </a:r>
            <a:r>
              <a:rPr lang="en-US" sz="1800" b="1">
                <a:solidFill>
                  <a:schemeClr val="bg1"/>
                </a:solidFill>
              </a:rPr>
              <a:t> R</a:t>
            </a:r>
            <a:r>
              <a:rPr lang="es-ES_tradnl" altLang="ja-JP" sz="1800" b="1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endParaRPr lang="es-ES_tradnl" sz="1800" b="1" baseline="30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es-ES_tradnl"/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5004048" y="4581128"/>
            <a:ext cx="2133600" cy="12001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sz="1800" b="1" u="sng">
                <a:solidFill>
                  <a:schemeClr val="bg1"/>
                </a:solidFill>
                <a:latin typeface="Arial" panose="020B0604020202020204" pitchFamily="34" charset="0"/>
              </a:rPr>
              <a:t>Salida</a:t>
            </a:r>
          </a:p>
          <a:p>
            <a:pPr algn="ctr" eaLnBrk="1" hangingPunct="1"/>
            <a:endParaRPr lang="es-ES_tradnl" sz="1800" b="1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masa (m </a:t>
            </a:r>
            <a:r>
              <a:rPr lang="es-ES_tradnl" sz="1800" b="1">
                <a:solidFill>
                  <a:schemeClr val="bg1"/>
                </a:solidFill>
                <a:sym typeface="Symbol" panose="05050102010706020507" pitchFamily="18" charset="2"/>
              </a:rPr>
              <a:t></a:t>
            </a:r>
            <a:r>
              <a:rPr lang="en-US" sz="1800" b="1">
                <a:solidFill>
                  <a:schemeClr val="bg1"/>
                </a:solidFill>
              </a:rPr>
              <a:t> R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algn="ctr" eaLnBrk="1" hangingPunct="1"/>
            <a:endParaRPr lang="es-ES_tradnl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s-ES_tradnl"/>
          </a:p>
        </p:txBody>
      </p:sp>
      <p:pic>
        <p:nvPicPr>
          <p:cNvPr id="37897" name="Picture 6" descr="newton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40335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92696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800" b="1" i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Objetivo</a:t>
            </a:r>
            <a:r>
              <a:rPr lang="es-ES_tradnl" sz="28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: Resolver problemas mediante el uso de una computadora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_tradnl" sz="2800" dirty="0" smtClean="0">
                <a:ea typeface="ＭＳ Ｐゴシック" panose="020B0600070205080204" pitchFamily="34" charset="-128"/>
              </a:rPr>
              <a:t>Actualmente se cuenta con distintas metodolog</a:t>
            </a:r>
            <a:r>
              <a:rPr lang="es-ES_tradnl" altLang="ja-JP" sz="2800" dirty="0" smtClean="0">
                <a:ea typeface="ＭＳ ゴシック" panose="020B0609070205080204" pitchFamily="49" charset="-128"/>
              </a:rPr>
              <a:t>ía</a:t>
            </a:r>
            <a:r>
              <a:rPr lang="en-US" sz="2800" dirty="0" smtClean="0">
                <a:ea typeface="ＭＳ Ｐゴシック" panose="020B0600070205080204" pitchFamily="34" charset="-128"/>
              </a:rPr>
              <a:t>s</a:t>
            </a:r>
            <a:r>
              <a:rPr lang="es-ES_tradnl" sz="2800" dirty="0" smtClean="0">
                <a:ea typeface="ＭＳ Ｐゴシック" panose="020B0600070205080204" pitchFamily="34" charset="-128"/>
              </a:rPr>
              <a:t> para el desarrollo de aplicaciones de software: Espiral, </a:t>
            </a:r>
            <a:r>
              <a:rPr lang="es-ES_tradnl" sz="2800" dirty="0" err="1" smtClean="0">
                <a:ea typeface="ＭＳ Ｐゴシック" panose="020B0600070205080204" pitchFamily="34" charset="-128"/>
              </a:rPr>
              <a:t>Watch</a:t>
            </a:r>
            <a:r>
              <a:rPr lang="es-ES_tradnl" sz="2800" dirty="0" smtClean="0">
                <a:ea typeface="ＭＳ Ｐゴシック" panose="020B0600070205080204" pitchFamily="34" charset="-128"/>
              </a:rPr>
              <a:t>, RUP, EUP, Incremental, Cascada, Cascada V, etc.</a:t>
            </a:r>
          </a:p>
          <a:p>
            <a:pPr eaLnBrk="1" hangingPunct="1">
              <a:lnSpc>
                <a:spcPct val="90000"/>
              </a:lnSpc>
            </a:pP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742A30-EFF5-4F20-ACED-DB9985034A69}" type="slidenum">
              <a:rPr lang="es-ES_tradnl" sz="1200"/>
              <a:pPr eaLnBrk="1" hangingPunct="1"/>
              <a:t>2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92696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Codificaci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#</a:t>
            </a:r>
            <a:r>
              <a:rPr lang="es-ES_tradnl" dirty="0" err="1" smtClean="0">
                <a:ea typeface="+mn-ea"/>
                <a:cs typeface="+mn-cs"/>
              </a:rPr>
              <a:t>include</a:t>
            </a:r>
            <a:r>
              <a:rPr lang="es-ES_tradnl" dirty="0" smtClean="0">
                <a:ea typeface="+mn-ea"/>
                <a:cs typeface="+mn-cs"/>
              </a:rPr>
              <a:t> &lt;</a:t>
            </a:r>
            <a:r>
              <a:rPr lang="es-ES_tradnl" dirty="0" err="1" smtClean="0">
                <a:ea typeface="+mn-ea"/>
                <a:cs typeface="+mn-cs"/>
              </a:rPr>
              <a:t>stdio.h</a:t>
            </a:r>
            <a:r>
              <a:rPr lang="es-ES_tradnl" dirty="0" smtClean="0">
                <a:ea typeface="+mn-ea"/>
                <a:cs typeface="+mn-cs"/>
              </a:rPr>
              <a:t>&gt;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err="1" smtClean="0">
                <a:ea typeface="+mn-ea"/>
                <a:cs typeface="+mn-cs"/>
              </a:rPr>
              <a:t>int</a:t>
            </a:r>
            <a:r>
              <a:rPr lang="es-ES_tradnl" dirty="0" smtClean="0">
                <a:ea typeface="+mn-ea"/>
                <a:cs typeface="+mn-cs"/>
              </a:rPr>
              <a:t> </a:t>
            </a:r>
            <a:r>
              <a:rPr lang="es-ES_tradnl" dirty="0" err="1" smtClean="0">
                <a:ea typeface="+mn-ea"/>
                <a:cs typeface="+mn-cs"/>
              </a:rPr>
              <a:t>main</a:t>
            </a:r>
            <a:r>
              <a:rPr lang="es-ES_tradnl" dirty="0" smtClean="0">
                <a:ea typeface="+mn-ea"/>
                <a:cs typeface="+mn-cs"/>
              </a:rPr>
              <a:t>() {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   </a:t>
            </a:r>
            <a:r>
              <a:rPr lang="es-ES_tradnl" dirty="0" err="1" smtClean="0">
                <a:ea typeface="+mn-ea"/>
                <a:cs typeface="+mn-cs"/>
              </a:rPr>
              <a:t>float</a:t>
            </a:r>
            <a:r>
              <a:rPr lang="es-ES_tradnl" dirty="0" smtClean="0">
                <a:ea typeface="+mn-ea"/>
                <a:cs typeface="+mn-cs"/>
              </a:rPr>
              <a:t> F, a, </a:t>
            </a:r>
            <a:r>
              <a:rPr lang="es-ES_tradnl" dirty="0" err="1" smtClean="0">
                <a:ea typeface="+mn-ea"/>
                <a:cs typeface="+mn-cs"/>
              </a:rPr>
              <a:t>m</a:t>
            </a:r>
            <a:r>
              <a:rPr lang="es-ES_tradnl" dirty="0" smtClean="0">
                <a:ea typeface="+mn-ea"/>
                <a:cs typeface="+mn-cs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  <a:r>
              <a:rPr lang="es-ES_tradnl" dirty="0" err="1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scanf</a:t>
            </a: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("%</a:t>
            </a:r>
            <a:r>
              <a:rPr lang="es-ES_tradnl" dirty="0" err="1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f</a:t>
            </a: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", &amp;F);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  <a:endParaRPr lang="es-ES_tradnl" dirty="0" smtClean="0">
              <a:effectLst>
                <a:glow rad="139700">
                  <a:schemeClr val="accent5">
                    <a:alpha val="75000"/>
                  </a:schemeClr>
                </a:glow>
              </a:effectLst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	</a:t>
            </a:r>
            <a:r>
              <a:rPr lang="es-ES_tradnl" dirty="0" err="1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scanf</a:t>
            </a: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("%</a:t>
            </a:r>
            <a:r>
              <a:rPr lang="es-ES_tradnl" dirty="0" err="1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f</a:t>
            </a: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", &amp;a);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AF6B97-1B90-438E-94F3-66F2B2DD95AC}" type="slidenum">
              <a:rPr lang="es-ES_tradnl" sz="1200"/>
              <a:pPr eaLnBrk="1" hangingPunct="1"/>
              <a:t>20</a:t>
            </a:fld>
            <a:endParaRPr lang="es-ES_tradnl" sz="100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804248" y="4041307"/>
            <a:ext cx="909638" cy="923925"/>
          </a:xfrm>
          <a:prstGeom prst="rect">
            <a:avLst/>
          </a:prstGeom>
          <a:solidFill>
            <a:srgbClr val="FF101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101A"/>
            </a:extrusionClr>
            <a:contourClr>
              <a:srgbClr val="FF101A"/>
            </a:contourClr>
          </a:sp3d>
        </p:spPr>
        <p:txBody>
          <a:bodyPr wrap="non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F = 1.2 </a:t>
            </a:r>
          </a:p>
          <a:p>
            <a:pPr eaLnBrk="1" hangingPunct="1"/>
            <a:endParaRPr lang="es-ES_tradnl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es-ES_tradnl" sz="1800" b="1" baseline="30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6986588" y="5257800"/>
            <a:ext cx="896937" cy="1108075"/>
          </a:xfrm>
          <a:prstGeom prst="rect">
            <a:avLst/>
          </a:prstGeom>
          <a:solidFill>
            <a:srgbClr val="FF101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101A"/>
            </a:extrusionClr>
            <a:contourClr>
              <a:srgbClr val="FF101A"/>
            </a:contourClr>
          </a:sp3d>
        </p:spPr>
        <p:txBody>
          <a:bodyPr wrap="non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s-ES_tradnl" altLang="ja-JP" sz="1800" b="1">
                <a:solidFill>
                  <a:schemeClr val="bg1"/>
                </a:solidFill>
                <a:latin typeface="Arial" panose="020B0604020202020204" pitchFamily="34" charset="0"/>
              </a:rPr>
              <a:t>a = 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3.0</a:t>
            </a:r>
          </a:p>
          <a:p>
            <a:pPr eaLnBrk="1" hangingPunct="1"/>
            <a:endParaRPr lang="es-ES_tradnl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es-ES_tradnl" sz="1800" b="1" baseline="30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Flecha izquierda y derecha 16"/>
          <p:cNvSpPr>
            <a:spLocks noChangeArrowheads="1"/>
          </p:cNvSpPr>
          <p:nvPr/>
        </p:nvSpPr>
        <p:spPr bwMode="auto">
          <a:xfrm>
            <a:off x="3607023" y="4420344"/>
            <a:ext cx="3197225" cy="304800"/>
          </a:xfrm>
          <a:prstGeom prst="leftRightArrow">
            <a:avLst>
              <a:gd name="adj1" fmla="val 50000"/>
              <a:gd name="adj2" fmla="val 50020"/>
            </a:avLst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s-VE"/>
          </a:p>
        </p:txBody>
      </p:sp>
      <p:sp>
        <p:nvSpPr>
          <p:cNvPr id="18" name="Flecha izquierda y derecha 17"/>
          <p:cNvSpPr>
            <a:spLocks noChangeArrowheads="1"/>
          </p:cNvSpPr>
          <p:nvPr/>
        </p:nvSpPr>
        <p:spPr bwMode="auto">
          <a:xfrm>
            <a:off x="3607023" y="5500464"/>
            <a:ext cx="3197225" cy="304800"/>
          </a:xfrm>
          <a:prstGeom prst="leftRightArrow">
            <a:avLst>
              <a:gd name="adj1" fmla="val 50000"/>
              <a:gd name="adj2" fmla="val 50020"/>
            </a:avLst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s-VE"/>
          </a:p>
        </p:txBody>
      </p:sp>
      <p:pic>
        <p:nvPicPr>
          <p:cNvPr id="39947" name="Picture 6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13303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6" descr="newton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92696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Codificaci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#</a:t>
            </a:r>
            <a:r>
              <a:rPr lang="es-ES_tradnl" dirty="0" err="1" smtClean="0">
                <a:ea typeface="+mn-ea"/>
                <a:cs typeface="+mn-cs"/>
              </a:rPr>
              <a:t>include</a:t>
            </a:r>
            <a:r>
              <a:rPr lang="es-ES_tradnl" dirty="0" smtClean="0">
                <a:ea typeface="+mn-ea"/>
                <a:cs typeface="+mn-cs"/>
              </a:rPr>
              <a:t> &lt;</a:t>
            </a:r>
            <a:r>
              <a:rPr lang="es-ES_tradnl" dirty="0" err="1" smtClean="0">
                <a:ea typeface="+mn-ea"/>
                <a:cs typeface="+mn-cs"/>
              </a:rPr>
              <a:t>stdio.h</a:t>
            </a:r>
            <a:r>
              <a:rPr lang="es-ES_tradnl" dirty="0" smtClean="0">
                <a:ea typeface="+mn-ea"/>
                <a:cs typeface="+mn-cs"/>
              </a:rPr>
              <a:t>&gt;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err="1" smtClean="0">
                <a:ea typeface="+mn-ea"/>
                <a:cs typeface="+mn-cs"/>
              </a:rPr>
              <a:t>int</a:t>
            </a:r>
            <a:r>
              <a:rPr lang="es-ES_tradnl" dirty="0" smtClean="0">
                <a:ea typeface="+mn-ea"/>
                <a:cs typeface="+mn-cs"/>
              </a:rPr>
              <a:t> </a:t>
            </a:r>
            <a:r>
              <a:rPr lang="es-ES_tradnl" dirty="0" err="1" smtClean="0">
                <a:ea typeface="+mn-ea"/>
                <a:cs typeface="+mn-cs"/>
              </a:rPr>
              <a:t>main</a:t>
            </a:r>
            <a:r>
              <a:rPr lang="es-ES_tradnl" dirty="0" smtClean="0">
                <a:ea typeface="+mn-ea"/>
                <a:cs typeface="+mn-cs"/>
              </a:rPr>
              <a:t>() {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   </a:t>
            </a:r>
            <a:r>
              <a:rPr lang="es-ES_tradnl" dirty="0" err="1" smtClean="0">
                <a:ea typeface="+mn-ea"/>
                <a:cs typeface="+mn-cs"/>
              </a:rPr>
              <a:t>float</a:t>
            </a:r>
            <a:r>
              <a:rPr lang="es-ES_tradnl" dirty="0" smtClean="0">
                <a:ea typeface="+mn-ea"/>
                <a:cs typeface="+mn-cs"/>
              </a:rPr>
              <a:t> F, a, </a:t>
            </a:r>
            <a:r>
              <a:rPr lang="es-ES_tradnl" dirty="0" err="1" smtClean="0">
                <a:ea typeface="+mn-ea"/>
                <a:cs typeface="+mn-cs"/>
              </a:rPr>
              <a:t>m</a:t>
            </a:r>
            <a:r>
              <a:rPr lang="es-ES_tradnl" dirty="0" smtClean="0">
                <a:ea typeface="+mn-ea"/>
                <a:cs typeface="+mn-cs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  <a:r>
              <a:rPr lang="es-ES_tradnl" dirty="0" err="1" smtClean="0">
                <a:ea typeface="+mn-ea"/>
                <a:cs typeface="+mn-cs"/>
              </a:rPr>
              <a:t>scanf</a:t>
            </a:r>
            <a:r>
              <a:rPr lang="es-ES_tradnl" dirty="0" smtClean="0">
                <a:ea typeface="+mn-ea"/>
                <a:cs typeface="+mn-cs"/>
              </a:rPr>
              <a:t>("%</a:t>
            </a:r>
            <a:r>
              <a:rPr lang="es-ES_tradnl" dirty="0" err="1" smtClean="0">
                <a:ea typeface="+mn-ea"/>
                <a:cs typeface="+mn-cs"/>
              </a:rPr>
              <a:t>f</a:t>
            </a:r>
            <a:r>
              <a:rPr lang="es-ES_tradnl" dirty="0" smtClean="0">
                <a:ea typeface="+mn-ea"/>
                <a:cs typeface="+mn-cs"/>
              </a:rPr>
              <a:t>", &amp;F);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  <a:r>
              <a:rPr lang="es-ES_tradnl" dirty="0" err="1" smtClean="0">
                <a:ea typeface="+mn-ea"/>
                <a:cs typeface="+mn-cs"/>
              </a:rPr>
              <a:t>scanf</a:t>
            </a:r>
            <a:r>
              <a:rPr lang="es-ES_tradnl" dirty="0" smtClean="0">
                <a:ea typeface="+mn-ea"/>
                <a:cs typeface="+mn-cs"/>
              </a:rPr>
              <a:t>("%</a:t>
            </a:r>
            <a:r>
              <a:rPr lang="es-ES_tradnl" dirty="0" err="1" smtClean="0">
                <a:ea typeface="+mn-ea"/>
                <a:cs typeface="+mn-cs"/>
              </a:rPr>
              <a:t>f</a:t>
            </a:r>
            <a:r>
              <a:rPr lang="es-ES_tradnl" dirty="0" smtClean="0">
                <a:ea typeface="+mn-ea"/>
                <a:cs typeface="+mn-cs"/>
              </a:rPr>
              <a:t>", &amp;a);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	</a:t>
            </a:r>
            <a:r>
              <a:rPr lang="es-ES_tradnl" dirty="0" err="1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m</a:t>
            </a: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 = F/a;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  <a:endParaRPr lang="es-ES_tradnl" dirty="0">
              <a:ea typeface="+mn-ea"/>
              <a:cs typeface="+mn-cs"/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9F9B4D-25F7-42E7-A8DC-9509C6CC5688}" type="slidenum">
              <a:rPr lang="es-ES_tradnl" sz="1200"/>
              <a:pPr eaLnBrk="1" hangingPunct="1"/>
              <a:t>21</a:t>
            </a:fld>
            <a:endParaRPr lang="es-ES_tradnl" sz="1000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3923928" y="4898571"/>
            <a:ext cx="2057400" cy="10160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m = 1.2/3.0 = 0.4</a:t>
            </a:r>
          </a:p>
          <a:p>
            <a:pPr algn="ctr" eaLnBrk="1" hangingPunct="1"/>
            <a:endParaRPr lang="es-ES_tradnl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s-ES_tradnl"/>
          </a:p>
        </p:txBody>
      </p:sp>
      <p:sp>
        <p:nvSpPr>
          <p:cNvPr id="13" name="Flecha izquierda y derecha 12"/>
          <p:cNvSpPr>
            <a:spLocks noChangeArrowheads="1"/>
          </p:cNvSpPr>
          <p:nvPr/>
        </p:nvSpPr>
        <p:spPr bwMode="auto">
          <a:xfrm>
            <a:off x="2771800" y="5254171"/>
            <a:ext cx="914400" cy="304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s-VE"/>
          </a:p>
        </p:txBody>
      </p:sp>
      <p:pic>
        <p:nvPicPr>
          <p:cNvPr id="41993" name="Picture 6" descr="newton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92696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Codificaci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#</a:t>
            </a:r>
            <a:r>
              <a:rPr lang="es-ES_tradnl" dirty="0" err="1" smtClean="0">
                <a:ea typeface="+mn-ea"/>
                <a:cs typeface="+mn-cs"/>
              </a:rPr>
              <a:t>include</a:t>
            </a:r>
            <a:r>
              <a:rPr lang="es-ES_tradnl" dirty="0" smtClean="0">
                <a:ea typeface="+mn-ea"/>
                <a:cs typeface="+mn-cs"/>
              </a:rPr>
              <a:t> &lt;</a:t>
            </a:r>
            <a:r>
              <a:rPr lang="es-ES_tradnl" dirty="0" err="1" smtClean="0">
                <a:ea typeface="+mn-ea"/>
                <a:cs typeface="+mn-cs"/>
              </a:rPr>
              <a:t>stdio.h</a:t>
            </a:r>
            <a:r>
              <a:rPr lang="es-ES_tradnl" dirty="0" smtClean="0">
                <a:ea typeface="+mn-ea"/>
                <a:cs typeface="+mn-cs"/>
              </a:rPr>
              <a:t>&gt;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err="1" smtClean="0">
                <a:ea typeface="+mn-ea"/>
                <a:cs typeface="+mn-cs"/>
              </a:rPr>
              <a:t>int</a:t>
            </a:r>
            <a:r>
              <a:rPr lang="es-ES_tradnl" dirty="0" smtClean="0">
                <a:ea typeface="+mn-ea"/>
                <a:cs typeface="+mn-cs"/>
              </a:rPr>
              <a:t> </a:t>
            </a:r>
            <a:r>
              <a:rPr lang="es-ES_tradnl" dirty="0" err="1" smtClean="0">
                <a:ea typeface="+mn-ea"/>
                <a:cs typeface="+mn-cs"/>
              </a:rPr>
              <a:t>main</a:t>
            </a:r>
            <a:r>
              <a:rPr lang="es-ES_tradnl" dirty="0" smtClean="0">
                <a:ea typeface="+mn-ea"/>
                <a:cs typeface="+mn-cs"/>
              </a:rPr>
              <a:t>() {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   </a:t>
            </a:r>
            <a:r>
              <a:rPr lang="es-ES_tradnl" dirty="0" err="1" smtClean="0">
                <a:ea typeface="+mn-ea"/>
                <a:cs typeface="+mn-cs"/>
              </a:rPr>
              <a:t>float</a:t>
            </a:r>
            <a:r>
              <a:rPr lang="es-ES_tradnl" dirty="0" smtClean="0">
                <a:ea typeface="+mn-ea"/>
                <a:cs typeface="+mn-cs"/>
              </a:rPr>
              <a:t> F, a, </a:t>
            </a:r>
            <a:r>
              <a:rPr lang="es-ES_tradnl" dirty="0" err="1" smtClean="0">
                <a:ea typeface="+mn-ea"/>
                <a:cs typeface="+mn-cs"/>
              </a:rPr>
              <a:t>m</a:t>
            </a:r>
            <a:r>
              <a:rPr lang="es-ES_tradnl" dirty="0" smtClean="0">
                <a:ea typeface="+mn-ea"/>
                <a:cs typeface="+mn-cs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endParaRPr lang="es-ES_tradnl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  <a:r>
              <a:rPr lang="es-ES_tradnl" dirty="0" err="1" smtClean="0">
                <a:ea typeface="+mn-ea"/>
                <a:cs typeface="+mn-cs"/>
              </a:rPr>
              <a:t>scanf</a:t>
            </a:r>
            <a:r>
              <a:rPr lang="es-ES_tradnl" dirty="0" smtClean="0">
                <a:ea typeface="+mn-ea"/>
                <a:cs typeface="+mn-cs"/>
              </a:rPr>
              <a:t>("%</a:t>
            </a:r>
            <a:r>
              <a:rPr lang="es-ES_tradnl" dirty="0" err="1" smtClean="0">
                <a:ea typeface="+mn-ea"/>
                <a:cs typeface="+mn-cs"/>
              </a:rPr>
              <a:t>f</a:t>
            </a:r>
            <a:r>
              <a:rPr lang="es-ES_tradnl" dirty="0" smtClean="0">
                <a:ea typeface="+mn-ea"/>
                <a:cs typeface="+mn-cs"/>
              </a:rPr>
              <a:t>", &amp;F);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  <a:r>
              <a:rPr lang="es-ES_tradnl" dirty="0" err="1" smtClean="0">
                <a:ea typeface="+mn-ea"/>
                <a:cs typeface="+mn-cs"/>
              </a:rPr>
              <a:t>scanf</a:t>
            </a:r>
            <a:r>
              <a:rPr lang="es-ES_tradnl" dirty="0" smtClean="0">
                <a:ea typeface="+mn-ea"/>
                <a:cs typeface="+mn-cs"/>
              </a:rPr>
              <a:t>("%</a:t>
            </a:r>
            <a:r>
              <a:rPr lang="es-ES_tradnl" dirty="0" err="1" smtClean="0">
                <a:ea typeface="+mn-ea"/>
                <a:cs typeface="+mn-cs"/>
              </a:rPr>
              <a:t>f</a:t>
            </a:r>
            <a:r>
              <a:rPr lang="es-ES_tradnl" dirty="0" smtClean="0">
                <a:ea typeface="+mn-ea"/>
                <a:cs typeface="+mn-cs"/>
              </a:rPr>
              <a:t>", &amp;a);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  <a:r>
              <a:rPr lang="es-ES_tradnl" dirty="0" err="1" smtClean="0">
                <a:ea typeface="+mn-ea"/>
                <a:cs typeface="+mn-cs"/>
              </a:rPr>
              <a:t>m</a:t>
            </a:r>
            <a:r>
              <a:rPr lang="es-ES_tradnl" dirty="0" smtClean="0">
                <a:ea typeface="+mn-ea"/>
                <a:cs typeface="+mn-cs"/>
              </a:rPr>
              <a:t> = F/a;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  <a:r>
              <a:rPr lang="es-ES_tradnl" dirty="0" err="1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printf</a:t>
            </a: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("</a:t>
            </a:r>
            <a:r>
              <a:rPr lang="es-ES_tradnl" dirty="0" err="1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\n</a:t>
            </a: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 </a:t>
            </a:r>
            <a:r>
              <a:rPr lang="es-ES_tradnl" dirty="0" err="1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m</a:t>
            </a: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 = %</a:t>
            </a:r>
            <a:r>
              <a:rPr lang="es-ES_tradnl" dirty="0" err="1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f\n</a:t>
            </a: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 </a:t>
            </a:r>
            <a:r>
              <a:rPr lang="es-ES_tradnl" dirty="0" err="1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\n</a:t>
            </a: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", </a:t>
            </a:r>
            <a:r>
              <a:rPr lang="es-ES_tradnl" dirty="0" err="1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m</a:t>
            </a:r>
            <a:r>
              <a:rPr lang="es-ES_tradnl" dirty="0" smtClean="0">
                <a:effectLst>
                  <a:glow rad="139700">
                    <a:schemeClr val="accent5">
                      <a:alpha val="75000"/>
                    </a:schemeClr>
                  </a:glow>
                </a:effectLst>
                <a:ea typeface="+mn-ea"/>
                <a:cs typeface="+mn-cs"/>
              </a:rPr>
              <a:t>);</a:t>
            </a:r>
            <a:r>
              <a:rPr lang="es-ES_tradnl" dirty="0" smtClean="0">
                <a:ea typeface="+mn-ea"/>
                <a:cs typeface="+mn-cs"/>
              </a:rPr>
              <a:t>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	</a:t>
            </a:r>
            <a:r>
              <a:rPr lang="es-ES_tradnl" dirty="0" err="1" smtClean="0">
                <a:ea typeface="+mn-ea"/>
                <a:cs typeface="+mn-cs"/>
              </a:rPr>
              <a:t>return</a:t>
            </a:r>
            <a:r>
              <a:rPr lang="es-ES_tradnl" dirty="0" smtClean="0">
                <a:ea typeface="+mn-ea"/>
                <a:cs typeface="+mn-cs"/>
              </a:rPr>
              <a:t> 0;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s-ES_tradnl" dirty="0" smtClean="0">
                <a:ea typeface="+mn-ea"/>
                <a:cs typeface="+mn-cs"/>
              </a:rPr>
              <a:t>} </a:t>
            </a:r>
            <a:endParaRPr lang="es-ES_tradnl" dirty="0">
              <a:ea typeface="+mn-ea"/>
              <a:cs typeface="+mn-cs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636B99-BD4B-4633-9EBD-55964E0AED24}" type="slidenum">
              <a:rPr lang="es-ES_tradnl" sz="1200"/>
              <a:pPr eaLnBrk="1" hangingPunct="1"/>
              <a:t>22</a:t>
            </a:fld>
            <a:endParaRPr lang="es-ES_tradnl" sz="1000"/>
          </a:p>
        </p:txBody>
      </p:sp>
      <p:pic>
        <p:nvPicPr>
          <p:cNvPr id="44039" name="Picture 8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19812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7010400" y="449580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1000" b="1">
                <a:latin typeface="Arial" panose="020B0604020202020204" pitchFamily="34" charset="0"/>
              </a:rPr>
              <a:t>m = 0.4</a:t>
            </a:r>
          </a:p>
        </p:txBody>
      </p:sp>
      <p:pic>
        <p:nvPicPr>
          <p:cNvPr id="44041" name="Picture 6" descr="newton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92696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Corrida en fr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ío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3000" b="1" i="1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Corrida en frío del programa:</a:t>
            </a:r>
            <a:r>
              <a:rPr lang="es-ES_tradnl" sz="3000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 </a:t>
            </a:r>
            <a:r>
              <a:rPr lang="es-ES_tradnl" sz="26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Prueba manual de la correctitud del programa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_tradnl" sz="30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s-ES_tradnl" sz="2600" smtClean="0">
                <a:ea typeface="ＭＳ Ｐゴシック" panose="020B0600070205080204" pitchFamily="34" charset="-128"/>
              </a:rPr>
              <a:t>El programador escoge un conjunto de datos de entrada, ejecutando manualmente cada sentencia del programa fuente y verificando que los resultados obtenidos son los esperados de acuerdo al conjunto de datos de entrada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sz="26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s-ES_tradnl" sz="2600" smtClean="0">
                <a:ea typeface="ＭＳ Ｐゴシック" panose="020B0600070205080204" pitchFamily="34" charset="-128"/>
              </a:rPr>
              <a:t>El programador debe realizar este proceso utilizando conjuntos de datos que permitan ejecutar todos los “caminos” posibles del programa</a:t>
            </a:r>
            <a:endParaRPr lang="es-ES_tradnl" sz="26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BFB7D0-3C0C-4DB4-BD1E-12F42B5CDBB6}" type="slidenum">
              <a:rPr lang="es-ES_tradnl" sz="1200"/>
              <a:pPr eaLnBrk="1" hangingPunct="1"/>
              <a:t>23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92696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Corrida en fr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ío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b="1" u="sng" smtClean="0">
                <a:ea typeface="ＭＳ Ｐゴシック" panose="020B0600070205080204" pitchFamily="34" charset="-128"/>
                <a:cs typeface="Times" panose="02020603050405020304" pitchFamily="18" charset="0"/>
              </a:rPr>
              <a:t>Ejemplo</a:t>
            </a:r>
          </a:p>
        </p:txBody>
      </p:sp>
      <p:graphicFrame>
        <p:nvGraphicFramePr>
          <p:cNvPr id="16592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51499"/>
              </p:ext>
            </p:extLst>
          </p:nvPr>
        </p:nvGraphicFramePr>
        <p:xfrm>
          <a:off x="2075656" y="3091780"/>
          <a:ext cx="4800600" cy="2857500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</a:tblGrid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1.2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infinito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0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4F2BA2-98D4-4596-A043-D519A1666BD5}" type="slidenum">
              <a:rPr lang="es-ES_tradnl" sz="1200"/>
              <a:pPr eaLnBrk="1" hangingPunct="1"/>
              <a:t>24</a:t>
            </a:fld>
            <a:endParaRPr lang="es-ES_tradnl" sz="1000"/>
          </a:p>
        </p:txBody>
      </p:sp>
      <p:pic>
        <p:nvPicPr>
          <p:cNvPr id="48161" name="Picture 6" descr="newton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Depuraci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b="1" i="1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Depuración del programa: </a:t>
            </a: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Identificación y eliminación de errores una vez que el programa ha sido compilado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_tradnl" sz="24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/>
            <a:r>
              <a:rPr lang="es-ES_tradnl" sz="2400" b="1" u="sng" smtClean="0">
                <a:ea typeface="ＭＳ Ｐゴシック" panose="020B0600070205080204" pitchFamily="34" charset="-128"/>
              </a:rPr>
              <a:t>Errores de sintaxis</a:t>
            </a:r>
            <a:r>
              <a:rPr lang="es-ES_tradnl" sz="2400" smtClean="0">
                <a:ea typeface="ＭＳ Ｐゴシック" panose="020B0600070205080204" pitchFamily="34" charset="-128"/>
              </a:rPr>
              <a:t>: Violan las reglas del lenguaje de programación. Un buen compilador localizará e identificará la mayoría de estos automáticamente</a:t>
            </a:r>
          </a:p>
          <a:p>
            <a:pPr lvl="1" eaLnBrk="1" hangingPunct="1"/>
            <a:endParaRPr lang="es-ES_tradnl" sz="240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s-ES_tradnl" sz="2400" b="1" u="sng" smtClean="0">
                <a:ea typeface="ＭＳ Ｐゴシック" panose="020B0600070205080204" pitchFamily="34" charset="-128"/>
              </a:rPr>
              <a:t>Errores lógicos</a:t>
            </a:r>
            <a:r>
              <a:rPr lang="es-ES_tradnl" sz="2400" smtClean="0">
                <a:ea typeface="ＭＳ Ｐゴシック" panose="020B0600070205080204" pitchFamily="34" charset="-128"/>
              </a:rPr>
              <a:t>: Equivocaciones que causan que el programa se ejecute de forma inesperada o incorrecta</a:t>
            </a:r>
            <a:endParaRPr lang="es-ES_tradnl" sz="1800" i="1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2A805D-2FC2-41F3-A4DA-1BB9730A4A35}" type="slidenum">
              <a:rPr lang="es-ES_tradnl" sz="1200"/>
              <a:pPr eaLnBrk="1" hangingPunct="1"/>
              <a:t>25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56981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Ejecuci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sz="2600" b="1" i="1" dirty="0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Ejecución del programa: </a:t>
            </a:r>
            <a:r>
              <a:rPr lang="es-ES_tradnl" sz="26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Ejecución del código ejecutable (código en lenguaje de máquina) del programa bajo el control del CPU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_tradnl" sz="26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_tradnl" sz="2600" dirty="0" smtClean="0">
                <a:ea typeface="ＭＳ Ｐゴシック" panose="020B0600070205080204" pitchFamily="34" charset="-128"/>
              </a:rPr>
              <a:t>Una vez </a:t>
            </a:r>
            <a:r>
              <a:rPr lang="es-ES_tradnl" sz="2600" b="1" u="sng" dirty="0" smtClean="0">
                <a:solidFill>
                  <a:srgbClr val="265A99"/>
                </a:solidFill>
                <a:ea typeface="ＭＳ Ｐゴシック" panose="020B0600070205080204" pitchFamily="34" charset="-128"/>
              </a:rPr>
              <a:t>editado</a:t>
            </a:r>
            <a:r>
              <a:rPr lang="es-ES_tradnl" sz="2600" dirty="0" smtClean="0">
                <a:ea typeface="ＭＳ Ｐゴシック" panose="020B0600070205080204" pitchFamily="34" charset="-128"/>
              </a:rPr>
              <a:t>, el programa fuente es </a:t>
            </a:r>
            <a:r>
              <a:rPr lang="es-ES_tradnl" sz="2600" b="1" u="sng" dirty="0" smtClean="0">
                <a:solidFill>
                  <a:srgbClr val="48224C"/>
                </a:solidFill>
                <a:ea typeface="ＭＳ Ｐゴシック" panose="020B0600070205080204" pitchFamily="34" charset="-128"/>
              </a:rPr>
              <a:t>traducido</a:t>
            </a:r>
            <a:r>
              <a:rPr lang="es-ES_tradnl" sz="2600" b="1" dirty="0" smtClean="0">
                <a:solidFill>
                  <a:srgbClr val="48224C"/>
                </a:solidFill>
                <a:ea typeface="ＭＳ Ｐゴシック" panose="020B0600070205080204" pitchFamily="34" charset="-128"/>
              </a:rPr>
              <a:t> </a:t>
            </a:r>
            <a:r>
              <a:rPr lang="es-ES_tradnl" sz="2600" dirty="0" smtClean="0">
                <a:ea typeface="ＭＳ Ｐゴシック" panose="020B0600070205080204" pitchFamily="34" charset="-128"/>
              </a:rPr>
              <a:t>por el </a:t>
            </a:r>
            <a:r>
              <a:rPr lang="es-ES_tradnl" sz="2600" b="1" i="1" u="sng" dirty="0" smtClean="0">
                <a:solidFill>
                  <a:srgbClr val="48224C"/>
                </a:solidFill>
                <a:ea typeface="ＭＳ Ｐゴシック" panose="020B0600070205080204" pitchFamily="34" charset="-128"/>
              </a:rPr>
              <a:t>compilador</a:t>
            </a:r>
            <a:r>
              <a:rPr lang="es-ES_tradnl" sz="2600" b="1" dirty="0" smtClean="0">
                <a:solidFill>
                  <a:srgbClr val="48224C"/>
                </a:solidFill>
                <a:ea typeface="ＭＳ Ｐゴシック" panose="020B0600070205080204" pitchFamily="34" charset="-128"/>
              </a:rPr>
              <a:t> </a:t>
            </a:r>
            <a:r>
              <a:rPr lang="es-ES_tradnl" sz="2600" dirty="0" smtClean="0">
                <a:ea typeface="ＭＳ Ｐゴシック" panose="020B0600070205080204" pitchFamily="34" charset="-128"/>
              </a:rPr>
              <a:t>a un programa escrito en lenguaje de máquina (código objeto), siempre y cuando el programa no tenga </a:t>
            </a:r>
            <a:r>
              <a:rPr lang="es-ES_tradnl" sz="2600" i="1" dirty="0" smtClean="0">
                <a:ea typeface="ＭＳ Ｐゴシック" panose="020B0600070205080204" pitchFamily="34" charset="-128"/>
              </a:rPr>
              <a:t>errores de sintaxis</a:t>
            </a:r>
            <a:r>
              <a:rPr lang="es-ES_tradnl" sz="2600" dirty="0" smtClean="0">
                <a:ea typeface="ＭＳ Ｐゴシック" panose="020B0600070205080204" pitchFamily="34" charset="-128"/>
              </a:rPr>
              <a:t> (errores gramaticales)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s-ES_tradnl" sz="2600" dirty="0" smtClean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sz="2600" dirty="0" smtClean="0">
                <a:ea typeface="ＭＳ Ｐゴシック" panose="020B0600070205080204" pitchFamily="34" charset="-128"/>
              </a:rPr>
              <a:t>	</a:t>
            </a:r>
            <a:r>
              <a:rPr lang="es-ES_tradnl" sz="2600" b="1" u="sng" dirty="0" smtClean="0">
                <a:ea typeface="ＭＳ Ｐゴシック" panose="020B0600070205080204" pitchFamily="34" charset="-128"/>
              </a:rPr>
              <a:t>Ejemplo</a:t>
            </a:r>
            <a:r>
              <a:rPr lang="es-ES_tradnl" sz="2600" b="1" dirty="0" smtClean="0">
                <a:ea typeface="ＭＳ Ｐゴシック" panose="020B0600070205080204" pitchFamily="34" charset="-128"/>
              </a:rPr>
              <a:t>: Error de sintaxis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sz="2600" dirty="0" smtClean="0">
                <a:ea typeface="ＭＳ Ｐゴシック" panose="020B0600070205080204" pitchFamily="34" charset="-128"/>
              </a:rPr>
              <a:t>		</a:t>
            </a:r>
            <a:r>
              <a:rPr lang="es-ES_tradnl" sz="2600" dirty="0" err="1" smtClean="0">
                <a:ea typeface="ＭＳ Ｐゴシック" panose="020B0600070205080204" pitchFamily="34" charset="-128"/>
              </a:rPr>
              <a:t>if</a:t>
            </a:r>
            <a:r>
              <a:rPr lang="es-ES_tradnl" sz="2600" dirty="0" smtClean="0">
                <a:ea typeface="ＭＳ Ｐゴシック" panose="020B0600070205080204" pitchFamily="34" charset="-128"/>
              </a:rPr>
              <a:t> (a &lt; b	// Falta un paréntesis que cierra </a:t>
            </a: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r>
              <a:rPr lang="es-ES_tradnl" sz="19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 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392533-CDAC-4653-8766-42B6E2D28C37}" type="slidenum">
              <a:rPr lang="es-ES_tradnl" sz="1200"/>
              <a:pPr eaLnBrk="1" hangingPunct="1"/>
              <a:t>26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Ejecuci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sz="2400" smtClean="0">
                <a:ea typeface="ＭＳ Ｐゴシック" panose="020B0600070205080204" pitchFamily="34" charset="-128"/>
              </a:rPr>
              <a:t>Si el programa fuente tiene errores de sintaxis no se genera código objeto</a:t>
            </a:r>
          </a:p>
          <a:p>
            <a:pPr eaLnBrk="1" hangingPunct="1">
              <a:spcBef>
                <a:spcPct val="0"/>
              </a:spcBef>
            </a:pPr>
            <a:endParaRPr lang="es-ES_tradnl" sz="240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ES_tradnl" sz="2400" smtClean="0">
                <a:ea typeface="ＭＳ Ｐゴシック" panose="020B0600070205080204" pitchFamily="34" charset="-128"/>
              </a:rPr>
              <a:t>Los errores deben ser corregidos usando el editor y luego el programa fuente se debe volver a compilar</a:t>
            </a:r>
          </a:p>
          <a:p>
            <a:pPr eaLnBrk="1" hangingPunct="1">
              <a:spcBef>
                <a:spcPct val="0"/>
              </a:spcBef>
            </a:pPr>
            <a:endParaRPr lang="es-ES_tradnl" sz="240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s-ES_tradnl" sz="2400" smtClean="0">
                <a:ea typeface="ＭＳ Ｐゴシック" panose="020B0600070205080204" pitchFamily="34" charset="-128"/>
              </a:rPr>
              <a:t>Cuando el programa está sintácticamente correcto, el código objeto es encadenado con las funciones de librería (otros programas) requeridas usando un software llamado </a:t>
            </a:r>
            <a:r>
              <a:rPr lang="es-ES_tradnl" sz="2400" b="1" i="1" u="sng" smtClean="0">
                <a:solidFill>
                  <a:srgbClr val="48224C"/>
                </a:solidFill>
                <a:ea typeface="ＭＳ Ｐゴシック" panose="020B0600070205080204" pitchFamily="34" charset="-128"/>
              </a:rPr>
              <a:t>encadenador</a:t>
            </a:r>
            <a:endParaRPr lang="es-ES_tradnl" b="1" smtClean="0">
              <a:solidFill>
                <a:srgbClr val="48224C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mtClean="0">
                <a:ea typeface="ＭＳ Ｐゴシック" panose="020B0600070205080204" pitchFamily="34" charset="-128"/>
                <a:cs typeface="Times" panose="02020603050405020304" pitchFamily="18" charset="0"/>
              </a:rPr>
              <a:t> 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F7FD45-CA45-4602-98E9-1753D46E5E83}" type="slidenum">
              <a:rPr lang="es-ES_tradnl" sz="1200"/>
              <a:pPr eaLnBrk="1" hangingPunct="1"/>
              <a:t>27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Ejecuci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s-ES_tradnl" sz="2400" smtClean="0">
                <a:ea typeface="ＭＳ Ｐゴシック" panose="020B0600070205080204" pitchFamily="34" charset="-128"/>
              </a:rPr>
              <a:t>El código objeto compilado y encadenado es cargado en la memoria principal para su ejecución por un software llamado </a:t>
            </a:r>
            <a:r>
              <a:rPr lang="es-ES_tradnl" sz="2400" b="1" i="1" u="sng" smtClean="0">
                <a:solidFill>
                  <a:srgbClr val="48224C"/>
                </a:solidFill>
                <a:ea typeface="ＭＳ Ｐゴシック" panose="020B0600070205080204" pitchFamily="34" charset="-128"/>
              </a:rPr>
              <a:t>cargador</a:t>
            </a:r>
            <a:endParaRPr lang="es-ES_tradnl" sz="2400" b="1" smtClean="0">
              <a:solidFill>
                <a:srgbClr val="48224C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s-ES_tradnl" sz="24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El código objeto compilado, enlazado y cargado (código ejecutable) es </a:t>
            </a:r>
            <a:r>
              <a:rPr lang="es-ES_tradnl" sz="2400" b="1" i="1" u="sng" smtClean="0">
                <a:solidFill>
                  <a:srgbClr val="48224C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ejecutado</a:t>
            </a:r>
            <a:r>
              <a:rPr lang="es-ES_tradnl" sz="2400" b="1" smtClean="0">
                <a:solidFill>
                  <a:srgbClr val="48224C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 </a:t>
            </a: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haciendo uso de los datos de entrada</a:t>
            </a:r>
            <a:endParaRPr lang="es-ES_tradnl" sz="240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smtClean="0">
                <a:ea typeface="ＭＳ Ｐゴシック" panose="020B0600070205080204" pitchFamily="34" charset="-128"/>
                <a:cs typeface="Times" panose="02020603050405020304" pitchFamily="18" charset="0"/>
              </a:rPr>
              <a:t> </a:t>
            </a: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99A6C9-2123-4F58-9709-7721FDE020B6}" type="slidenum">
              <a:rPr lang="es-ES_tradnl" sz="1200"/>
              <a:pPr eaLnBrk="1" hangingPunct="1"/>
              <a:t>28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Comprobaci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2648299"/>
            <a:ext cx="6798736" cy="3444997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800" b="1" i="1" dirty="0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Comprobación del programa: </a:t>
            </a:r>
            <a:r>
              <a:rPr lang="es-ES_tradnl" sz="28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Verificación de que los resultados obtenidos después de la ejecución del programa corresponden con los resultados esperados</a:t>
            </a:r>
            <a:r>
              <a:rPr lang="es-ES_tradnl" sz="4000" dirty="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3F469F-9737-4B4C-A5D0-B5FA77A83063}" type="slidenum">
              <a:rPr lang="es-ES_tradnl" sz="1200"/>
              <a:pPr eaLnBrk="1" hangingPunct="1"/>
              <a:t>29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sz="2800" b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Pasos de la metodolog</a:t>
            </a:r>
            <a:r>
              <a:rPr lang="es-ES_tradnl" altLang="ja-JP" sz="2800" b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ía a utilizar en el curso</a:t>
            </a:r>
            <a:endParaRPr lang="es-ES_tradnl" altLang="ja-JP" sz="28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An</a:t>
            </a: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álisis del problema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Diseño del algoritmo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Codificación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“Corrida en frío” del programa (manual)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Depuración del programa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Ejecuci</a:t>
            </a: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ón del programa (computadora)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Comprobación del programa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Puesta en operación del programa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Mantenimiento del programa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s-ES_tradnl" altLang="ja-JP" sz="24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2CC659-3C46-4BA0-861E-F8C664AE5941}" type="slidenum">
              <a:rPr lang="es-ES_tradnl" sz="1200"/>
              <a:pPr eaLnBrk="1" hangingPunct="1"/>
              <a:t>3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Comprobaci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2576291"/>
            <a:ext cx="6798736" cy="344499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ES_tradnl" sz="25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Comprobar que el programa realiza las tareas para las cuales ha sido diseñado y produce el resultado correcto y esperado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ES_tradnl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5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Si el programa tiene </a:t>
            </a:r>
            <a:r>
              <a:rPr lang="es-ES_tradnl" sz="2500" i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errores de lógica</a:t>
            </a:r>
            <a:r>
              <a:rPr lang="es-ES_tradnl" sz="25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 (errores en el método de solución por lo que las salidas obtenidas no corresponden con las salidas esperadas), </a:t>
            </a:r>
            <a:r>
              <a:rPr lang="es-ES_tradnl" sz="2500" dirty="0" smtClean="0">
                <a:ea typeface="ＭＳ Ｐゴシック" panose="020B0600070205080204" pitchFamily="34" charset="-128"/>
              </a:rPr>
              <a:t>éstos deben ser corregidos en el programa fuente usando el editor, el cual se debe volver a compilar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ES_tradnl" sz="18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ES_tradnl" sz="2000" b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Ejemplo</a:t>
            </a:r>
            <a:endParaRPr lang="es-ES_tradnl" sz="20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ES_tradnl" sz="20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	b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ES_tradnl" sz="20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	c = 5/b;		// División entre cero</a:t>
            </a:r>
          </a:p>
          <a:p>
            <a:pPr eaLnBrk="1" hangingPunct="1">
              <a:lnSpc>
                <a:spcPct val="80000"/>
              </a:lnSpc>
            </a:pPr>
            <a:endParaRPr lang="es-ES_tradnl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801AA4-494E-49AB-B848-C2E6303564CF}" type="slidenum">
              <a:rPr lang="es-ES_tradnl" sz="1200"/>
              <a:pPr eaLnBrk="1" hangingPunct="1"/>
              <a:t>30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Ejecuci</a:t>
            </a:r>
            <a:r>
              <a:rPr lang="es-ES_tradnl" altLang="ja-JP" sz="4000" dirty="0" smtClean="0">
                <a:ea typeface="ＭＳ Ｐゴシック" panose="020B0600070205080204" pitchFamily="34" charset="-128"/>
              </a:rPr>
              <a:t>ón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357188" y="20955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_tradnl" sz="2000">
                <a:latin typeface="Times" panose="02020603050405020304" pitchFamily="18" charset="0"/>
              </a:rPr>
              <a:t>Programa </a:t>
            </a:r>
          </a:p>
          <a:p>
            <a:pPr algn="ctr">
              <a:lnSpc>
                <a:spcPct val="80000"/>
              </a:lnSpc>
            </a:pPr>
            <a:r>
              <a:rPr lang="es-ES_tradnl" sz="2000">
                <a:latin typeface="Times" panose="02020603050405020304" pitchFamily="18" charset="0"/>
              </a:rPr>
              <a:t>fuente</a:t>
            </a:r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>
            <a:off x="419100" y="2862263"/>
            <a:ext cx="124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1676400" y="2663825"/>
            <a:ext cx="990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 b="1">
                <a:latin typeface="Times" panose="02020603050405020304" pitchFamily="18" charset="0"/>
              </a:rPr>
              <a:t>Editor</a:t>
            </a:r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2555875" y="2124075"/>
            <a:ext cx="134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_tradnl" sz="2000">
                <a:latin typeface="Times" panose="02020603050405020304" pitchFamily="18" charset="0"/>
              </a:rPr>
              <a:t>Programa </a:t>
            </a:r>
          </a:p>
          <a:p>
            <a:pPr algn="ctr">
              <a:lnSpc>
                <a:spcPct val="80000"/>
              </a:lnSpc>
            </a:pPr>
            <a:r>
              <a:rPr lang="es-ES_tradnl" sz="2000">
                <a:latin typeface="Times" panose="02020603050405020304" pitchFamily="18" charset="0"/>
              </a:rPr>
              <a:t>fuente</a:t>
            </a:r>
          </a:p>
        </p:txBody>
      </p:sp>
      <p:sp>
        <p:nvSpPr>
          <p:cNvPr id="62474" name="Line 9"/>
          <p:cNvSpPr>
            <a:spLocks noChangeShapeType="1"/>
          </p:cNvSpPr>
          <p:nvPr/>
        </p:nvSpPr>
        <p:spPr bwMode="auto">
          <a:xfrm>
            <a:off x="2667000" y="2865438"/>
            <a:ext cx="1135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3825875" y="2644775"/>
            <a:ext cx="1501775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000000"/>
                </a:solidFill>
                <a:latin typeface="Times" panose="02020603050405020304" pitchFamily="18" charset="0"/>
              </a:rPr>
              <a:t>Compilador</a:t>
            </a:r>
          </a:p>
        </p:txBody>
      </p:sp>
      <p:sp>
        <p:nvSpPr>
          <p:cNvPr id="62478" name="Line 11"/>
          <p:cNvSpPr>
            <a:spLocks noChangeShapeType="1"/>
          </p:cNvSpPr>
          <p:nvPr/>
        </p:nvSpPr>
        <p:spPr bwMode="auto">
          <a:xfrm>
            <a:off x="4487863" y="3044825"/>
            <a:ext cx="0" cy="641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479" name="AutoShape 12"/>
          <p:cNvSpPr>
            <a:spLocks noChangeArrowheads="1"/>
          </p:cNvSpPr>
          <p:nvPr/>
        </p:nvSpPr>
        <p:spPr bwMode="auto">
          <a:xfrm>
            <a:off x="3760788" y="3662363"/>
            <a:ext cx="1443037" cy="1477962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62480" name="Text Box 13"/>
          <p:cNvSpPr txBox="1">
            <a:spLocks noChangeArrowheads="1"/>
          </p:cNvSpPr>
          <p:nvPr/>
        </p:nvSpPr>
        <p:spPr bwMode="auto">
          <a:xfrm>
            <a:off x="3923928" y="3881164"/>
            <a:ext cx="10969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_tradnl" sz="1800" dirty="0">
                <a:latin typeface="Times" panose="02020603050405020304" pitchFamily="18" charset="0"/>
              </a:rPr>
              <a:t>Errores de sintaxis</a:t>
            </a:r>
          </a:p>
        </p:txBody>
      </p:sp>
      <p:sp>
        <p:nvSpPr>
          <p:cNvPr id="62481" name="Line 14"/>
          <p:cNvSpPr>
            <a:spLocks noChangeShapeType="1"/>
          </p:cNvSpPr>
          <p:nvPr/>
        </p:nvSpPr>
        <p:spPr bwMode="auto">
          <a:xfrm flipH="1">
            <a:off x="1220788" y="4389438"/>
            <a:ext cx="254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482" name="Line 15"/>
          <p:cNvSpPr>
            <a:spLocks noChangeShapeType="1"/>
          </p:cNvSpPr>
          <p:nvPr/>
        </p:nvSpPr>
        <p:spPr bwMode="auto">
          <a:xfrm flipV="1">
            <a:off x="1244600" y="2884488"/>
            <a:ext cx="0" cy="151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483" name="Text Box 16"/>
          <p:cNvSpPr txBox="1">
            <a:spLocks noChangeArrowheads="1"/>
          </p:cNvSpPr>
          <p:nvPr/>
        </p:nvSpPr>
        <p:spPr bwMode="auto">
          <a:xfrm>
            <a:off x="2286000" y="3886200"/>
            <a:ext cx="45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800">
                <a:latin typeface="Times" panose="02020603050405020304" pitchFamily="18" charset="0"/>
              </a:rPr>
              <a:t>SI</a:t>
            </a:r>
          </a:p>
        </p:txBody>
      </p:sp>
      <p:sp>
        <p:nvSpPr>
          <p:cNvPr id="62484" name="Line 17"/>
          <p:cNvSpPr>
            <a:spLocks noChangeShapeType="1"/>
          </p:cNvSpPr>
          <p:nvPr/>
        </p:nvSpPr>
        <p:spPr bwMode="auto">
          <a:xfrm>
            <a:off x="5214938" y="4389438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485" name="Text Box 18"/>
          <p:cNvSpPr txBox="1">
            <a:spLocks noChangeArrowheads="1"/>
          </p:cNvSpPr>
          <p:nvPr/>
        </p:nvSpPr>
        <p:spPr bwMode="auto">
          <a:xfrm>
            <a:off x="5527675" y="3908425"/>
            <a:ext cx="579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800">
                <a:latin typeface="Times" panose="02020603050405020304" pitchFamily="18" charset="0"/>
              </a:rPr>
              <a:t>NO</a:t>
            </a:r>
          </a:p>
        </p:txBody>
      </p:sp>
      <p:sp>
        <p:nvSpPr>
          <p:cNvPr id="174099" name="Text Box 19"/>
          <p:cNvSpPr txBox="1">
            <a:spLocks noChangeArrowheads="1"/>
          </p:cNvSpPr>
          <p:nvPr/>
        </p:nvSpPr>
        <p:spPr bwMode="auto">
          <a:xfrm>
            <a:off x="5494338" y="2649538"/>
            <a:ext cx="166846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000000"/>
                </a:solidFill>
                <a:latin typeface="Times" panose="02020603050405020304" pitchFamily="18" charset="0"/>
              </a:rPr>
              <a:t>Encadenador</a:t>
            </a:r>
          </a:p>
        </p:txBody>
      </p:sp>
      <p:sp>
        <p:nvSpPr>
          <p:cNvPr id="62489" name="Line 20"/>
          <p:cNvSpPr>
            <a:spLocks noChangeShapeType="1"/>
          </p:cNvSpPr>
          <p:nvPr/>
        </p:nvSpPr>
        <p:spPr bwMode="auto">
          <a:xfrm flipV="1">
            <a:off x="6497638" y="3094038"/>
            <a:ext cx="0" cy="128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490" name="Text Box 21"/>
          <p:cNvSpPr txBox="1">
            <a:spLocks noChangeArrowheads="1"/>
          </p:cNvSpPr>
          <p:nvPr/>
        </p:nvSpPr>
        <p:spPr bwMode="auto">
          <a:xfrm>
            <a:off x="1244600" y="4352925"/>
            <a:ext cx="2146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_tradnl" sz="2000" b="1" i="1">
                <a:solidFill>
                  <a:srgbClr val="800000"/>
                </a:solidFill>
                <a:latin typeface="Times" panose="02020603050405020304" pitchFamily="18" charset="0"/>
              </a:rPr>
              <a:t>Corregir errores en el programa fuente</a:t>
            </a:r>
          </a:p>
        </p:txBody>
      </p:sp>
      <p:sp>
        <p:nvSpPr>
          <p:cNvPr id="62491" name="Line 22"/>
          <p:cNvSpPr>
            <a:spLocks noChangeShapeType="1"/>
          </p:cNvSpPr>
          <p:nvPr/>
        </p:nvSpPr>
        <p:spPr bwMode="auto">
          <a:xfrm>
            <a:off x="6473825" y="2009775"/>
            <a:ext cx="0" cy="628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492" name="Text Box 23"/>
          <p:cNvSpPr txBox="1">
            <a:spLocks noChangeArrowheads="1"/>
          </p:cNvSpPr>
          <p:nvPr/>
        </p:nvSpPr>
        <p:spPr bwMode="auto">
          <a:xfrm>
            <a:off x="6423025" y="3476625"/>
            <a:ext cx="1135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>
                <a:latin typeface="Times" panose="02020603050405020304" pitchFamily="18" charset="0"/>
              </a:rPr>
              <a:t>Código objeto</a:t>
            </a:r>
          </a:p>
        </p:txBody>
      </p:sp>
      <p:sp>
        <p:nvSpPr>
          <p:cNvPr id="62493" name="Text Box 24"/>
          <p:cNvSpPr txBox="1">
            <a:spLocks noChangeArrowheads="1"/>
          </p:cNvSpPr>
          <p:nvPr/>
        </p:nvSpPr>
        <p:spPr bwMode="auto">
          <a:xfrm>
            <a:off x="6629400" y="1676400"/>
            <a:ext cx="127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>
                <a:latin typeface="Times" panose="02020603050405020304" pitchFamily="18" charset="0"/>
              </a:rPr>
              <a:t>Funciones de librería</a:t>
            </a:r>
          </a:p>
        </p:txBody>
      </p:sp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7315200" y="3984625"/>
            <a:ext cx="1360488" cy="4000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000000"/>
                </a:solidFill>
                <a:latin typeface="Times" panose="02020603050405020304" pitchFamily="18" charset="0"/>
              </a:rPr>
              <a:t>Cargador</a:t>
            </a:r>
          </a:p>
        </p:txBody>
      </p:sp>
      <p:sp>
        <p:nvSpPr>
          <p:cNvPr id="62495" name="Line 26"/>
          <p:cNvSpPr>
            <a:spLocks noChangeShapeType="1"/>
          </p:cNvSpPr>
          <p:nvPr/>
        </p:nvSpPr>
        <p:spPr bwMode="auto">
          <a:xfrm>
            <a:off x="7162800" y="2835275"/>
            <a:ext cx="677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496" name="Line 27"/>
          <p:cNvSpPr>
            <a:spLocks noChangeShapeType="1"/>
          </p:cNvSpPr>
          <p:nvPr/>
        </p:nvSpPr>
        <p:spPr bwMode="auto">
          <a:xfrm>
            <a:off x="7853363" y="2833688"/>
            <a:ext cx="0" cy="1147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497" name="Text Box 28"/>
          <p:cNvSpPr txBox="1">
            <a:spLocks noChangeArrowheads="1"/>
          </p:cNvSpPr>
          <p:nvPr/>
        </p:nvSpPr>
        <p:spPr bwMode="auto">
          <a:xfrm>
            <a:off x="7799388" y="2938463"/>
            <a:ext cx="1135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>
                <a:latin typeface="Times" panose="02020603050405020304" pitchFamily="18" charset="0"/>
              </a:rPr>
              <a:t>Código objeto</a:t>
            </a:r>
          </a:p>
        </p:txBody>
      </p:sp>
      <p:sp>
        <p:nvSpPr>
          <p:cNvPr id="174109" name="Text Box 29"/>
          <p:cNvSpPr txBox="1">
            <a:spLocks noChangeArrowheads="1"/>
          </p:cNvSpPr>
          <p:nvPr/>
        </p:nvSpPr>
        <p:spPr bwMode="auto">
          <a:xfrm>
            <a:off x="7391400" y="5181600"/>
            <a:ext cx="1293813" cy="40011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2">
                <a:alpha val="75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 b="1">
                <a:latin typeface="Times" panose="02020603050405020304" pitchFamily="18" charset="0"/>
              </a:rPr>
              <a:t>Ejecución</a:t>
            </a:r>
          </a:p>
        </p:txBody>
      </p:sp>
      <p:sp>
        <p:nvSpPr>
          <p:cNvPr id="62501" name="Text Box 30"/>
          <p:cNvSpPr txBox="1">
            <a:spLocks noChangeArrowheads="1"/>
          </p:cNvSpPr>
          <p:nvPr/>
        </p:nvSpPr>
        <p:spPr bwMode="auto">
          <a:xfrm>
            <a:off x="7832725" y="4352925"/>
            <a:ext cx="1311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>
                <a:latin typeface="Times" panose="02020603050405020304" pitchFamily="18" charset="0"/>
              </a:rPr>
              <a:t>Código ejecutable</a:t>
            </a:r>
          </a:p>
        </p:txBody>
      </p:sp>
      <p:sp>
        <p:nvSpPr>
          <p:cNvPr id="62502" name="Line 31"/>
          <p:cNvSpPr>
            <a:spLocks noChangeShapeType="1"/>
          </p:cNvSpPr>
          <p:nvPr/>
        </p:nvSpPr>
        <p:spPr bwMode="auto">
          <a:xfrm>
            <a:off x="7891463" y="4425950"/>
            <a:ext cx="0" cy="790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503" name="AutoShape 32"/>
          <p:cNvSpPr>
            <a:spLocks noChangeArrowheads="1"/>
          </p:cNvSpPr>
          <p:nvPr/>
        </p:nvSpPr>
        <p:spPr bwMode="auto">
          <a:xfrm>
            <a:off x="5183188" y="4740275"/>
            <a:ext cx="1443037" cy="121920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62504" name="Text Box 33"/>
          <p:cNvSpPr txBox="1">
            <a:spLocks noChangeArrowheads="1"/>
          </p:cNvSpPr>
          <p:nvPr/>
        </p:nvSpPr>
        <p:spPr bwMode="auto">
          <a:xfrm>
            <a:off x="5334000" y="5029200"/>
            <a:ext cx="1096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1800">
                <a:latin typeface="Times" panose="02020603050405020304" pitchFamily="18" charset="0"/>
              </a:rPr>
              <a:t>Errores de lógica</a:t>
            </a:r>
          </a:p>
        </p:txBody>
      </p:sp>
      <p:sp>
        <p:nvSpPr>
          <p:cNvPr id="62505" name="Line 34"/>
          <p:cNvSpPr>
            <a:spLocks noChangeShapeType="1"/>
          </p:cNvSpPr>
          <p:nvPr/>
        </p:nvSpPr>
        <p:spPr bwMode="auto">
          <a:xfrm flipH="1">
            <a:off x="6572250" y="5375275"/>
            <a:ext cx="81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506" name="Line 35"/>
          <p:cNvSpPr>
            <a:spLocks noChangeShapeType="1"/>
          </p:cNvSpPr>
          <p:nvPr/>
        </p:nvSpPr>
        <p:spPr bwMode="auto">
          <a:xfrm>
            <a:off x="5905500" y="594201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507" name="Text Box 36"/>
          <p:cNvSpPr txBox="1">
            <a:spLocks noChangeArrowheads="1"/>
          </p:cNvSpPr>
          <p:nvPr/>
        </p:nvSpPr>
        <p:spPr bwMode="auto">
          <a:xfrm>
            <a:off x="6073775" y="5900738"/>
            <a:ext cx="579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800">
                <a:latin typeface="Times" panose="02020603050405020304" pitchFamily="18" charset="0"/>
              </a:rPr>
              <a:t>NO</a:t>
            </a:r>
          </a:p>
        </p:txBody>
      </p:sp>
      <p:sp>
        <p:nvSpPr>
          <p:cNvPr id="62508" name="Line 38"/>
          <p:cNvSpPr>
            <a:spLocks noChangeShapeType="1"/>
          </p:cNvSpPr>
          <p:nvPr/>
        </p:nvSpPr>
        <p:spPr bwMode="auto">
          <a:xfrm flipH="1">
            <a:off x="3440113" y="5351463"/>
            <a:ext cx="17510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509" name="Text Box 39"/>
          <p:cNvSpPr txBox="1">
            <a:spLocks noChangeArrowheads="1"/>
          </p:cNvSpPr>
          <p:nvPr/>
        </p:nvSpPr>
        <p:spPr bwMode="auto">
          <a:xfrm>
            <a:off x="3619500" y="4962525"/>
            <a:ext cx="455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800">
                <a:latin typeface="Times" panose="02020603050405020304" pitchFamily="18" charset="0"/>
              </a:rPr>
              <a:t>SI</a:t>
            </a:r>
          </a:p>
        </p:txBody>
      </p:sp>
      <p:sp>
        <p:nvSpPr>
          <p:cNvPr id="62510" name="Line 40"/>
          <p:cNvSpPr>
            <a:spLocks noChangeShapeType="1"/>
          </p:cNvSpPr>
          <p:nvPr/>
        </p:nvSpPr>
        <p:spPr bwMode="auto">
          <a:xfrm flipV="1">
            <a:off x="3452813" y="4425950"/>
            <a:ext cx="0" cy="9255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62511" name="Text Box 41"/>
          <p:cNvSpPr txBox="1">
            <a:spLocks noChangeArrowheads="1"/>
          </p:cNvSpPr>
          <p:nvPr/>
        </p:nvSpPr>
        <p:spPr bwMode="auto">
          <a:xfrm>
            <a:off x="6324600" y="4800600"/>
            <a:ext cx="140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 b="1" i="1">
                <a:solidFill>
                  <a:srgbClr val="800000"/>
                </a:solidFill>
                <a:latin typeface="Times" panose="02020603050405020304" pitchFamily="18" charset="0"/>
              </a:rPr>
              <a:t>Resultados</a:t>
            </a:r>
            <a:endParaRPr lang="es-ES_tradnl" sz="2000">
              <a:latin typeface="Times" panose="02020603050405020304" pitchFamily="18" charset="0"/>
            </a:endParaRPr>
          </a:p>
        </p:txBody>
      </p:sp>
      <p:sp>
        <p:nvSpPr>
          <p:cNvPr id="62512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B0EBFA-3E9A-4067-A308-55E9B988CDA8}" type="slidenum">
              <a:rPr lang="es-ES_tradnl" sz="1200"/>
              <a:pPr eaLnBrk="1" hangingPunct="1"/>
              <a:t>31</a:t>
            </a:fld>
            <a:endParaRPr lang="es-ES_tradnl" sz="1000"/>
          </a:p>
        </p:txBody>
      </p:sp>
      <p:sp>
        <p:nvSpPr>
          <p:cNvPr id="62513" name="Text Box 5"/>
          <p:cNvSpPr txBox="1">
            <a:spLocks noChangeArrowheads="1"/>
          </p:cNvSpPr>
          <p:nvPr/>
        </p:nvSpPr>
        <p:spPr bwMode="auto">
          <a:xfrm>
            <a:off x="4114800" y="6276975"/>
            <a:ext cx="3733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_tradnl" sz="2000">
                <a:latin typeface="Times" panose="02020603050405020304" pitchFamily="18" charset="0"/>
              </a:rPr>
              <a:t>Solución del problema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3600" dirty="0" smtClean="0">
                <a:ea typeface="ＭＳ Ｐゴシック" panose="020B0600070205080204" pitchFamily="34" charset="-128"/>
              </a:rPr>
              <a:t>Metodología de desarrollo de programas: Puesta en operaci</a:t>
            </a:r>
            <a:r>
              <a:rPr lang="es-ES_tradnl" altLang="ja-JP" sz="3600" dirty="0" smtClean="0">
                <a:ea typeface="ＭＳ Ｐゴシック" panose="020B0600070205080204" pitchFamily="34" charset="-128"/>
              </a:rPr>
              <a:t>ón y mantenimiento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2648299"/>
            <a:ext cx="6798736" cy="344499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800" b="1" i="1" dirty="0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Puesta en operación: </a:t>
            </a: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Instalación del hardware y software, capacitación, etc..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_tradnl" sz="24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800" b="1" i="1" dirty="0" smtClean="0">
                <a:solidFill>
                  <a:srgbClr val="FF66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Mantenimiento del programa: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Comienza tan pronto como el producto es puesto en operaci</a:t>
            </a: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ón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Permite corregir defectos menores, añadir una mayor funcionalidad, ya sea en respuesta a las demandas del mercado o a las peticiones del usuario</a:t>
            </a:r>
            <a:endParaRPr lang="es-ES_tradnl" sz="20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s-ES_tradnl" sz="1400" dirty="0" smtClean="0">
                <a:ea typeface="ＭＳ Ｐゴシック" panose="020B0600070205080204" pitchFamily="34" charset="-128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endParaRPr lang="es-ES_tradnl" sz="1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5194B9-FF45-4EC7-85DF-EC5D7D30F504}" type="slidenum">
              <a:rPr lang="es-ES_tradnl" sz="1200"/>
              <a:pPr eaLnBrk="1" hangingPunct="1"/>
              <a:t>32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An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álisis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_tradnl" sz="2400" b="1" i="1" smtClean="0">
                <a:solidFill>
                  <a:srgbClr val="FF5512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Análisis del problema (Análisis E-P-S)</a:t>
            </a:r>
            <a:endParaRPr lang="es-ES_tradnl" sz="2400" smtClean="0">
              <a:solidFill>
                <a:srgbClr val="FF5512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</a:pPr>
            <a:endParaRPr lang="es-ES_tradnl" sz="24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Identificar y comprender el problema </a:t>
            </a:r>
          </a:p>
          <a:p>
            <a:pPr eaLnBrk="1" hangingPunct="1">
              <a:spcBef>
                <a:spcPct val="0"/>
              </a:spcBef>
            </a:pPr>
            <a:endParaRPr lang="es-ES_tradnl" sz="24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Describir:</a:t>
            </a:r>
          </a:p>
          <a:p>
            <a:pPr lvl="1" eaLnBrk="1" hangingPunct="1">
              <a:spcBef>
                <a:spcPct val="0"/>
              </a:spcBef>
            </a:pPr>
            <a:r>
              <a:rPr lang="es-ES_tradnl" sz="2000" b="1" smtClean="0">
                <a:ea typeface="ＭＳ Ｐゴシック" panose="020B0600070205080204" pitchFamily="34" charset="-128"/>
                <a:cs typeface="Times" panose="02020603050405020304" pitchFamily="18" charset="0"/>
              </a:rPr>
              <a:t>Los datos de entrada (E)</a:t>
            </a:r>
            <a:r>
              <a:rPr lang="es-ES_tradnl" sz="20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: Informaci</a:t>
            </a:r>
            <a:r>
              <a:rPr lang="es-ES_tradnl" altLang="ja-JP" sz="20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ón</a:t>
            </a:r>
            <a:r>
              <a:rPr lang="es-ES_tradnl" sz="20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 necesaria para la solución del problema</a:t>
            </a:r>
          </a:p>
          <a:p>
            <a:pPr lvl="2" eaLnBrk="1" hangingPunct="1">
              <a:spcBef>
                <a:spcPct val="0"/>
              </a:spcBef>
            </a:pPr>
            <a:r>
              <a:rPr lang="es-ES_tradnl" sz="20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¿ Qué datos son de entrada </a:t>
            </a:r>
            <a:r>
              <a:rPr lang="es-ES_tradnl" sz="2000" smtClean="0"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</a:t>
            </a:r>
            <a:endParaRPr lang="es-ES_tradnl" sz="20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s-ES_tradnl" sz="20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¿ Cuántos datos se introducirán </a:t>
            </a:r>
            <a:r>
              <a:rPr lang="es-ES_tradnl" sz="2000" smtClean="0"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</a:t>
            </a:r>
            <a:endParaRPr lang="es-ES_tradnl" sz="20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s-ES_tradnl" sz="20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¿ Cuáles datos de entrada son válidos </a:t>
            </a:r>
            <a:r>
              <a:rPr lang="es-ES_tradnl" sz="2000" smtClean="0"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</a:t>
            </a:r>
            <a:endParaRPr lang="es-ES_tradnl" sz="20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B60C4B-4BC3-4644-8FF7-7D79CCF0ED87}" type="slidenum">
              <a:rPr lang="es-ES_tradnl" sz="1200"/>
              <a:pPr eaLnBrk="1" hangingPunct="1"/>
              <a:t>4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An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álisis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b="1" u="sng" dirty="0" smtClean="0">
                <a:ea typeface="ＭＳ Ｐゴシック" panose="020B0600070205080204" pitchFamily="34" charset="-128"/>
              </a:rPr>
              <a:t>Ejemplo</a:t>
            </a:r>
            <a:endParaRPr lang="es-ES_tradnl" u="sng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dirty="0" smtClean="0">
                <a:ea typeface="ＭＳ Ｐゴシック" panose="020B0600070205080204" pitchFamily="34" charset="-128"/>
              </a:rPr>
              <a:t>	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Se patea una pelota con una fuerza de </a:t>
            </a:r>
            <a:r>
              <a:rPr lang="es-ES_tradnl" sz="24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1,2 N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y adquiere una aceleraci</a:t>
            </a:r>
            <a:r>
              <a:rPr lang="es-ES_tradnl" altLang="ja-JP" sz="2400" dirty="0" smtClean="0">
                <a:ea typeface="ヒラギノ角ゴ Pro W3" charset="-128"/>
              </a:rPr>
              <a:t>ón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de </a:t>
            </a:r>
            <a:r>
              <a:rPr lang="es-ES_tradnl" sz="24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3,0 m/s</a:t>
            </a:r>
            <a:r>
              <a:rPr lang="es-ES_tradnl" sz="2400" b="1" baseline="30000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2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, </a:t>
            </a:r>
            <a:r>
              <a:rPr lang="en-US" sz="2400" dirty="0" smtClean="0">
                <a:ea typeface="ヒラギノ角ゴ Pro W3" charset="-128"/>
              </a:rPr>
              <a:t>¿</a:t>
            </a:r>
            <a:r>
              <a:rPr lang="en-US" sz="2400" dirty="0" smtClean="0">
                <a:ea typeface="ＭＳ Ｐゴシック" panose="020B0600070205080204" pitchFamily="34" charset="-128"/>
              </a:rPr>
              <a:t>c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uál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es la masa de la pelota?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dirty="0" smtClean="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60600" y="4328269"/>
            <a:ext cx="203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alpha val="75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0000"/>
                </a:solidFill>
              </a:rPr>
              <a:t>Datos de entrada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1475656" y="4908111"/>
            <a:ext cx="3962400" cy="1016000"/>
          </a:xfrm>
          <a:prstGeom prst="rect">
            <a:avLst/>
          </a:prstGeom>
          <a:solidFill>
            <a:srgbClr val="FF101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101A"/>
            </a:extrusionClr>
            <a:contourClr>
              <a:srgbClr val="FF101A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Fuerza (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1,2 N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Aceleraci</a:t>
            </a:r>
            <a:r>
              <a:rPr lang="es-ES_tradnl" altLang="ja-JP" sz="1800" b="1" dirty="0">
                <a:solidFill>
                  <a:schemeClr val="bg1"/>
                </a:solidFill>
                <a:latin typeface="Arial" panose="020B0604020202020204" pitchFamily="34" charset="0"/>
              </a:rPr>
              <a:t>ón (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s-ES_tradnl" altLang="ja-JP" sz="1800" b="1" dirty="0">
                <a:solidFill>
                  <a:schemeClr val="bg1"/>
                </a:solidFill>
                <a:latin typeface="Arial" panose="020B0604020202020204" pitchFamily="34" charset="0"/>
              </a:rPr>
              <a:t>) = 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3,0 m/s</a:t>
            </a:r>
            <a:r>
              <a:rPr lang="es-ES_tradnl" sz="18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 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18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 = 1 Kg </a:t>
            </a:r>
            <a:r>
              <a:rPr lang="es-ES_tradnl" sz="1800" b="1" dirty="0">
                <a:solidFill>
                  <a:schemeClr val="bg1"/>
                </a:solidFill>
                <a:latin typeface="Lucida Grande" charset="0"/>
                <a:cs typeface="Arial" panose="020B0604020202020204" pitchFamily="34" charset="0"/>
              </a:rPr>
              <a:t>.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m/s</a:t>
            </a:r>
            <a:r>
              <a:rPr lang="es-ES_tradnl" sz="1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_tradnl" altLang="ja-JP" dirty="0"/>
              <a:t> </a:t>
            </a:r>
            <a:endParaRPr lang="es-ES_tradnl" dirty="0"/>
          </a:p>
        </p:txBody>
      </p:sp>
      <p:pic>
        <p:nvPicPr>
          <p:cNvPr id="19465" name="Picture 12" descr="newto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91496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A5F1D9-0BBB-4F36-ADC6-D671D1739B6A}" type="slidenum">
              <a:rPr lang="es-ES_tradnl" sz="1200"/>
              <a:pPr eaLnBrk="1" hangingPunct="1"/>
              <a:t>5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An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álisis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 b="1" i="1" dirty="0" smtClean="0">
                <a:solidFill>
                  <a:srgbClr val="FF5512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Análisis del problema (Análisis E-P-S)</a:t>
            </a:r>
            <a:endParaRPr lang="es-ES_tradnl" sz="2400" dirty="0" smtClean="0">
              <a:solidFill>
                <a:srgbClr val="FF5512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Describir: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400" b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El proceso que permite resolver el problema (P)</a:t>
            </a: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: Operaciones o cálculos necesarios para encontrar la solución del problema</a:t>
            </a:r>
          </a:p>
          <a:p>
            <a:pPr lvl="2" eaLnBrk="1" hangingPunct="1"/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¿ Qué tipo de ecuaciones </a:t>
            </a:r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</a:t>
            </a:r>
            <a:endParaRPr lang="es-ES_tradnl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2" eaLnBrk="1" hangingPunct="1"/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¿ Cuántas ecuaciones </a:t>
            </a:r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</a:t>
            </a:r>
            <a:endParaRPr lang="es-ES_tradnl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692445-DBCF-42CA-A2DF-C5AD5614CC2F}" type="slidenum">
              <a:rPr lang="es-ES_tradnl" sz="1200"/>
              <a:pPr eaLnBrk="1" hangingPunct="1"/>
              <a:t>6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An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álisis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2420888"/>
            <a:ext cx="6798736" cy="360316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b="1" u="sng" dirty="0" smtClean="0">
                <a:ea typeface="ＭＳ Ｐゴシック" panose="020B0600070205080204" pitchFamily="34" charset="-128"/>
              </a:rPr>
              <a:t>Ejemplo</a:t>
            </a:r>
            <a:endParaRPr lang="es-ES_tradnl" u="sng" dirty="0" smtClean="0">
              <a:ea typeface="ＭＳ Ｐゴシック" panose="020B0600070205080204" pitchFamily="34" charset="-128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_tradnl" dirty="0" smtClean="0">
                <a:ea typeface="ＭＳ Ｐゴシック" panose="020B0600070205080204" pitchFamily="34" charset="-128"/>
              </a:rPr>
              <a:t>	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Se patea una pelota con una fuerza de 1,2 N y adquiere una aceleraci</a:t>
            </a:r>
            <a:r>
              <a:rPr lang="es-ES_tradnl" altLang="ja-JP" sz="2400" dirty="0" smtClean="0">
                <a:ea typeface="ヒラギノ角ゴ Pro W3" charset="-128"/>
              </a:rPr>
              <a:t>ón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de 3,0 m/s</a:t>
            </a:r>
            <a:r>
              <a:rPr lang="es-ES_tradnl" sz="2400" baseline="30000" dirty="0" smtClean="0">
                <a:ea typeface="ＭＳ Ｐゴシック" panose="020B0600070205080204" pitchFamily="34" charset="-128"/>
              </a:rPr>
              <a:t>2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, </a:t>
            </a:r>
            <a:r>
              <a:rPr lang="en-US" sz="2400" dirty="0" smtClean="0">
                <a:ea typeface="ヒラギノ角ゴ Pro W3" charset="-128"/>
              </a:rPr>
              <a:t>¿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c</a:t>
            </a:r>
            <a:r>
              <a:rPr lang="es-ES_tradnl" sz="2400" b="1" dirty="0" err="1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u</a:t>
            </a:r>
            <a:r>
              <a:rPr lang="es-ES_tradnl" altLang="ja-JP" sz="2400" b="1" dirty="0" err="1" smtClean="0">
                <a:solidFill>
                  <a:srgbClr val="0000FF"/>
                </a:solidFill>
                <a:ea typeface="ＭＳ ゴシック" panose="020B0609070205080204" pitchFamily="49" charset="-128"/>
              </a:rPr>
              <a:t>ál</a:t>
            </a:r>
            <a:r>
              <a:rPr lang="es-ES_tradnl" sz="24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 es la masa de la pelota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dirty="0" smtClean="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55750" y="4212632"/>
            <a:ext cx="203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alpha val="75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0000"/>
                </a:solidFill>
              </a:rPr>
              <a:t>Datos de entrada</a:t>
            </a: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5364088" y="4158203"/>
            <a:ext cx="1030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0000"/>
                </a:solidFill>
              </a:rPr>
              <a:t>Proceso</a:t>
            </a:r>
            <a:endParaRPr lang="es-ES_tradnl" sz="2000" dirty="0"/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952500" y="4919132"/>
            <a:ext cx="3238500" cy="1016000"/>
          </a:xfrm>
          <a:prstGeom prst="rect">
            <a:avLst/>
          </a:prstGeom>
          <a:solidFill>
            <a:srgbClr val="FF101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101A"/>
            </a:extrusionClr>
            <a:contourClr>
              <a:srgbClr val="FF101A"/>
            </a:contourClr>
          </a:sp3d>
        </p:spPr>
        <p:txBody>
          <a:bodyPr wrap="non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Fuerza (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1,2 N</a:t>
            </a:r>
          </a:p>
          <a:p>
            <a:pPr eaLnBrk="1" hangingPunct="1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Aceleraci</a:t>
            </a:r>
            <a:r>
              <a:rPr lang="es-ES_tradnl" altLang="ja-JP" sz="1800" b="1" dirty="0">
                <a:solidFill>
                  <a:schemeClr val="bg1"/>
                </a:solidFill>
                <a:latin typeface="Arial" panose="020B0604020202020204" pitchFamily="34" charset="0"/>
              </a:rPr>
              <a:t>ón (</a:t>
            </a:r>
            <a:r>
              <a:rPr lang="es-ES_tradnl" altLang="ja-JP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s-ES_tradnl" altLang="ja-JP" sz="1800" b="1" dirty="0">
                <a:solidFill>
                  <a:schemeClr val="bg1"/>
                </a:solidFill>
                <a:latin typeface="Arial" panose="020B0604020202020204" pitchFamily="34" charset="0"/>
              </a:rPr>
              <a:t>) = 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3 m/s</a:t>
            </a:r>
            <a:r>
              <a:rPr lang="es-ES_tradnl" sz="18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1 N = 1 Kg </a:t>
            </a:r>
            <a:r>
              <a:rPr lang="es-ES_tradnl" sz="1800" b="1" dirty="0">
                <a:solidFill>
                  <a:schemeClr val="bg1"/>
                </a:solidFill>
                <a:latin typeface="Lucida Grande" charset="0"/>
              </a:rPr>
              <a:t>.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 1 m/s</a:t>
            </a:r>
            <a:r>
              <a:rPr lang="es-ES_tradnl" sz="18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s-ES_tradnl" altLang="ja-JP" dirty="0"/>
              <a:t> </a:t>
            </a:r>
            <a:endParaRPr lang="es-ES_tradnl" dirty="0"/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5054600" y="4909802"/>
            <a:ext cx="2057400" cy="10160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F = m . a</a:t>
            </a:r>
          </a:p>
          <a:p>
            <a:pPr algn="ctr"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m = F/a</a:t>
            </a:r>
          </a:p>
          <a:p>
            <a:pPr algn="ctr" eaLnBrk="1" hangingPunct="1"/>
            <a:endParaRPr lang="es-ES_tradnl"/>
          </a:p>
        </p:txBody>
      </p:sp>
      <p:pic>
        <p:nvPicPr>
          <p:cNvPr id="21515" name="Picture 12" descr="newto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60" y="3923707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CFD0ED-5B35-4CBD-AA2E-C10490F14CE1}" type="slidenum">
              <a:rPr lang="es-ES_tradnl" sz="1200"/>
              <a:pPr eaLnBrk="1" hangingPunct="1"/>
              <a:t>7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An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álisis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sz="2400" b="1" i="1" dirty="0" smtClean="0">
                <a:solidFill>
                  <a:srgbClr val="FF5512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Análisis del problema (Análisis E-P-S)</a:t>
            </a:r>
            <a:endParaRPr lang="es-ES_tradnl" sz="2400" dirty="0" smtClean="0">
              <a:solidFill>
                <a:srgbClr val="FF5512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Describir: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400" b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Los resultados esperados (S)</a:t>
            </a: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: Resultados finales de los cálculos</a:t>
            </a:r>
          </a:p>
          <a:p>
            <a:pPr lvl="2" eaLnBrk="1" hangingPunct="1">
              <a:lnSpc>
                <a:spcPct val="80000"/>
              </a:lnSpc>
            </a:pPr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¿ Cuáles son los datos de salida </a:t>
            </a:r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</a:t>
            </a:r>
            <a:endParaRPr lang="es-ES_tradnl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¿ Cuántos datos de salida se producirán </a:t>
            </a:r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</a:t>
            </a:r>
            <a:endParaRPr lang="es-ES_tradnl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¿ Qué precisión tendrán los resultados </a:t>
            </a:r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</a:t>
            </a:r>
            <a:endParaRPr lang="es-ES_tradnl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¿ Se debe imprimir un encabezado </a:t>
            </a:r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  <a:sym typeface="Symbol" panose="05050102010706020507" pitchFamily="18" charset="2"/>
              </a:rPr>
              <a:t></a:t>
            </a:r>
            <a:endParaRPr lang="es-ES_tradnl" sz="1800" dirty="0" smtClean="0">
              <a:ea typeface="ＭＳ Ｐゴシック" panose="020B0600070205080204" pitchFamily="34" charset="-128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D479B1-C768-436B-B380-BAB3B67B3D64}" type="slidenum">
              <a:rPr lang="es-ES_tradnl" sz="1200"/>
              <a:pPr eaLnBrk="1" hangingPunct="1"/>
              <a:t>8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764704"/>
            <a:ext cx="6798734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>
                <a:ea typeface="ＭＳ Ｐゴシック" panose="020B0600070205080204" pitchFamily="34" charset="-128"/>
              </a:rPr>
              <a:t>Metodología de desarrollo de programas: An</a:t>
            </a:r>
            <a:r>
              <a:rPr lang="es-ES_tradnl" altLang="ja-JP" sz="4000" dirty="0" smtClean="0">
                <a:ea typeface="ＭＳ ゴシック" panose="020B0609070205080204" pitchFamily="49" charset="-128"/>
              </a:rPr>
              <a:t>álisis</a:t>
            </a:r>
            <a:endParaRPr lang="es-ES_tradnl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2348880"/>
            <a:ext cx="6798736" cy="344499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b="1" u="sng" dirty="0" smtClean="0">
                <a:ea typeface="ＭＳ Ｐゴシック" panose="020B0600070205080204" pitchFamily="34" charset="-128"/>
              </a:rPr>
              <a:t>Ejemplo</a:t>
            </a:r>
            <a:endParaRPr lang="es-ES_tradnl" u="sng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dirty="0" smtClean="0">
                <a:ea typeface="ＭＳ Ｐゴシック" panose="020B0600070205080204" pitchFamily="34" charset="-128"/>
              </a:rPr>
              <a:t>	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Se patea una pelota con una fuerza de 1,2 N y adquiere una aceleraci</a:t>
            </a:r>
            <a:r>
              <a:rPr lang="es-ES_tradnl" altLang="ja-JP" sz="2400" dirty="0" smtClean="0">
                <a:ea typeface="ヒラギノ角ゴ Pro W3" charset="-128"/>
              </a:rPr>
              <a:t>ón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de 3 m/s</a:t>
            </a:r>
            <a:r>
              <a:rPr lang="es-ES_tradnl" sz="2400" baseline="30000" dirty="0" smtClean="0">
                <a:ea typeface="ＭＳ Ｐゴシック" panose="020B0600070205080204" pitchFamily="34" charset="-128"/>
              </a:rPr>
              <a:t>2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, </a:t>
            </a:r>
            <a:r>
              <a:rPr lang="en-US" sz="2400" dirty="0" smtClean="0">
                <a:ea typeface="ヒラギノ角ゴ Pro W3" charset="-128"/>
              </a:rPr>
              <a:t>¿</a:t>
            </a:r>
            <a:r>
              <a:rPr lang="en-US" sz="2400" dirty="0" smtClean="0">
                <a:ea typeface="ＭＳ Ｐゴシック" panose="020B0600070205080204" pitchFamily="34" charset="-128"/>
              </a:rPr>
              <a:t>c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u</a:t>
            </a:r>
            <a:r>
              <a:rPr lang="es-ES_tradnl" altLang="ja-JP" sz="2400" dirty="0" err="1" smtClean="0">
                <a:ea typeface="ＭＳ ゴシック" panose="020B0609070205080204" pitchFamily="49" charset="-128"/>
              </a:rPr>
              <a:t>ál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es la </a:t>
            </a:r>
            <a:r>
              <a:rPr lang="es-ES_tradnl" sz="24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masa de la pelota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dirty="0" smtClean="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05959" y="4190723"/>
            <a:ext cx="203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alpha val="75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0000"/>
                </a:solidFill>
              </a:rPr>
              <a:t>Datos de entrada</a:t>
            </a: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4576233" y="4179976"/>
            <a:ext cx="1030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0000"/>
                </a:solidFill>
              </a:rPr>
              <a:t>Proceso</a:t>
            </a:r>
            <a:endParaRPr lang="es-ES_tradnl" sz="2000" dirty="0"/>
          </a:p>
        </p:txBody>
      </p:sp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6888163" y="4160898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0000"/>
                </a:solidFill>
              </a:rPr>
              <a:t>Salidas</a:t>
            </a:r>
            <a:endParaRPr lang="es-ES_tradnl" sz="2000" dirty="0"/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502709" y="4873016"/>
            <a:ext cx="3238500" cy="1016000"/>
          </a:xfrm>
          <a:prstGeom prst="rect">
            <a:avLst/>
          </a:prstGeom>
          <a:solidFill>
            <a:srgbClr val="FF101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101A"/>
            </a:extrusionClr>
            <a:contourClr>
              <a:srgbClr val="FF101A"/>
            </a:contourClr>
          </a:sp3d>
        </p:spPr>
        <p:txBody>
          <a:bodyPr wrap="none"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Fuerza (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1,2 N</a:t>
            </a:r>
          </a:p>
          <a:p>
            <a:pPr eaLnBrk="1" hangingPunct="1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Aceleraci</a:t>
            </a:r>
            <a:r>
              <a:rPr lang="es-ES_tradnl" altLang="ja-JP" sz="1800" b="1" dirty="0">
                <a:solidFill>
                  <a:schemeClr val="bg1"/>
                </a:solidFill>
                <a:latin typeface="Arial" panose="020B0604020202020204" pitchFamily="34" charset="0"/>
              </a:rPr>
              <a:t>ón (</a:t>
            </a:r>
            <a:r>
              <a:rPr lang="es-ES_tradnl" altLang="ja-JP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s-ES_tradnl" altLang="ja-JP" sz="1800" b="1" dirty="0">
                <a:solidFill>
                  <a:schemeClr val="bg1"/>
                </a:solidFill>
                <a:latin typeface="Arial" panose="020B0604020202020204" pitchFamily="34" charset="0"/>
              </a:rPr>
              <a:t>) = 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3 m/s</a:t>
            </a:r>
            <a:r>
              <a:rPr lang="es-ES_tradnl" sz="18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1 N = 1 Kg </a:t>
            </a:r>
            <a:r>
              <a:rPr lang="es-ES_tradnl" sz="1800" b="1" dirty="0">
                <a:solidFill>
                  <a:schemeClr val="bg1"/>
                </a:solidFill>
                <a:latin typeface="Lucida Grande" charset="0"/>
              </a:rPr>
              <a:t>.</a:t>
            </a:r>
            <a:r>
              <a:rPr lang="es-ES_trad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 1 m/s</a:t>
            </a:r>
            <a:r>
              <a:rPr lang="es-ES_tradnl" sz="18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s-ES_tradnl" altLang="ja-JP" dirty="0"/>
              <a:t> </a:t>
            </a:r>
            <a:endParaRPr lang="es-ES_tradnl" dirty="0"/>
          </a:p>
        </p:txBody>
      </p:sp>
      <p:sp>
        <p:nvSpPr>
          <p:cNvPr id="23563" name="Text Box 8"/>
          <p:cNvSpPr txBox="1">
            <a:spLocks noChangeArrowheads="1"/>
          </p:cNvSpPr>
          <p:nvPr/>
        </p:nvSpPr>
        <p:spPr bwMode="auto">
          <a:xfrm>
            <a:off x="4002144" y="4866218"/>
            <a:ext cx="2057400" cy="10160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F = m . a</a:t>
            </a:r>
          </a:p>
          <a:p>
            <a:pPr algn="ctr"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m = F/a</a:t>
            </a:r>
          </a:p>
          <a:p>
            <a:pPr algn="ctr" eaLnBrk="1" hangingPunct="1"/>
            <a:endParaRPr lang="es-ES_tradnl"/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6481818" y="4866218"/>
            <a:ext cx="2057400" cy="101600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</a:rPr>
              <a:t>masa (m 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 R</a:t>
            </a:r>
            <a:r>
              <a:rPr lang="es-ES_tradnl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/>
            <a:endParaRPr lang="es-ES_tradnl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_tradnl"/>
          </a:p>
        </p:txBody>
      </p:sp>
      <p:pic>
        <p:nvPicPr>
          <p:cNvPr id="23565" name="Picture 12" descr="newton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90800"/>
            <a:ext cx="971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17890A-C499-46B8-8E8C-3171B28373CE}" type="slidenum">
              <a:rPr lang="es-ES_tradnl" sz="1200"/>
              <a:pPr eaLnBrk="1" hangingPunct="1"/>
              <a:t>9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4588</TotalTime>
  <Words>1648</Words>
  <Application>Microsoft Office PowerPoint</Application>
  <PresentationFormat>Presentación en pantalla (4:3)</PresentationFormat>
  <Paragraphs>387</Paragraphs>
  <Slides>32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Orgánico</vt:lpstr>
      <vt:lpstr>EcuaciÛn</vt:lpstr>
      <vt:lpstr>Introducción a la Programación Unidad II: Metodología de desarrollo de programas</vt:lpstr>
      <vt:lpstr>Metodología de desarrollo de programas</vt:lpstr>
      <vt:lpstr>Metodología de desarrollo de programas</vt:lpstr>
      <vt:lpstr>Metodología de desarrollo de programas: Análisis</vt:lpstr>
      <vt:lpstr>Metodología de desarrollo de programas: Análisis</vt:lpstr>
      <vt:lpstr>Metodología de desarrollo de programas: Análisis</vt:lpstr>
      <vt:lpstr>Metodología de desarrollo de programas: Análisis</vt:lpstr>
      <vt:lpstr>Metodología de desarrollo de programas: Análisis</vt:lpstr>
      <vt:lpstr>Metodología de desarrollo de programas: Análisis</vt:lpstr>
      <vt:lpstr>Metodología de desarrollo de programas: Análisis</vt:lpstr>
      <vt:lpstr>Metodología de Desarrollo de Programas: Análisis</vt:lpstr>
      <vt:lpstr>Metodología de desarrollo de programas: Análisis</vt:lpstr>
      <vt:lpstr>Metodología de desarrollo de programas: Análisis</vt:lpstr>
      <vt:lpstr>Metodología de desarrollo de programas: Diseño</vt:lpstr>
      <vt:lpstr>Metodología de desarrollo de programas: Diseño</vt:lpstr>
      <vt:lpstr>Metodología de desarrollo de programas: Diseño</vt:lpstr>
      <vt:lpstr>Metodología de desarrollo de programas: Codificación</vt:lpstr>
      <vt:lpstr>Metodología de desarrollo de programas: Codificación</vt:lpstr>
      <vt:lpstr>Metodología de desarrollo de programas: Codificación</vt:lpstr>
      <vt:lpstr>Metodología de desarrollo de programas: Codificación</vt:lpstr>
      <vt:lpstr>Metodología de desarrollo de programas: Codificación</vt:lpstr>
      <vt:lpstr>Metodología de desarrollo de programas: Codificación</vt:lpstr>
      <vt:lpstr>Metodología de desarrollo de programas: Corrida en frío</vt:lpstr>
      <vt:lpstr>Metodología de desarrollo de programas: Corrida en frío</vt:lpstr>
      <vt:lpstr>Metodología de desarrollo de programas: Depuración</vt:lpstr>
      <vt:lpstr>Metodología de desarrollo de programas: Ejecución</vt:lpstr>
      <vt:lpstr>Metodología de desarrollo de programas: Ejecución</vt:lpstr>
      <vt:lpstr>Metodología de desarrollo de programas: Ejecución</vt:lpstr>
      <vt:lpstr>Metodología de desarrollo de programas: Comprobación</vt:lpstr>
      <vt:lpstr>Metodología de desarrollo de programas: Comprobación</vt:lpstr>
      <vt:lpstr>Metodología de desarrollo de programas: Ejecución</vt:lpstr>
      <vt:lpstr>Metodología de desarrollo de programas: Puesta en operación y mantenimiento</vt:lpstr>
    </vt:vector>
  </TitlesOfParts>
  <Company>ULA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Digital 10</dc:title>
  <dc:creator>ULA</dc:creator>
  <cp:lastModifiedBy>Ing Jimi Quintero</cp:lastModifiedBy>
  <cp:revision>279</cp:revision>
  <dcterms:created xsi:type="dcterms:W3CDTF">2008-10-29T18:43:39Z</dcterms:created>
  <dcterms:modified xsi:type="dcterms:W3CDTF">2016-10-24T15:20:58Z</dcterms:modified>
</cp:coreProperties>
</file>