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57" r:id="rId11"/>
    <p:sldId id="258" r:id="rId12"/>
    <p:sldId id="268" r:id="rId13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1105F8-3119-40EE-B0F8-8CDDD368A9B9}" type="datetimeFigureOut">
              <a:rPr lang="es-VE" smtClean="0"/>
              <a:t>25/11/2016</a:t>
            </a:fld>
            <a:endParaRPr lang="es-V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20747F-DE40-477A-961D-47E1BB9B45DB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36681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s-V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2 Marcador de notas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s-V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89EA869-30DC-4FED-84E0-72EDE136CBDB}" type="datetimeFigureOut">
              <a:rPr lang="es-VE" smtClean="0"/>
              <a:t>25/11/2016</a:t>
            </a:fld>
            <a:endParaRPr lang="es-VE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VE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8E69DCF-7981-44B4-B286-3F1FA37260E1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EA869-30DC-4FED-84E0-72EDE136CBDB}" type="datetimeFigureOut">
              <a:rPr lang="es-VE" smtClean="0"/>
              <a:t>25/11/2016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69DCF-7981-44B4-B286-3F1FA37260E1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EA869-30DC-4FED-84E0-72EDE136CBDB}" type="datetimeFigureOut">
              <a:rPr lang="es-VE" smtClean="0"/>
              <a:t>25/11/2016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69DCF-7981-44B4-B286-3F1FA37260E1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89EA869-30DC-4FED-84E0-72EDE136CBDB}" type="datetimeFigureOut">
              <a:rPr lang="es-VE" smtClean="0"/>
              <a:t>25/11/2016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69DCF-7981-44B4-B286-3F1FA37260E1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89EA869-30DC-4FED-84E0-72EDE136CBDB}" type="datetimeFigureOut">
              <a:rPr lang="es-VE" smtClean="0"/>
              <a:t>25/11/2016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8E69DCF-7981-44B4-B286-3F1FA37260E1}" type="slidenum">
              <a:rPr lang="es-VE" smtClean="0"/>
              <a:t>‹Nº›</a:t>
            </a:fld>
            <a:endParaRPr lang="es-VE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89EA869-30DC-4FED-84E0-72EDE136CBDB}" type="datetimeFigureOut">
              <a:rPr lang="es-VE" smtClean="0"/>
              <a:t>25/11/2016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8E69DCF-7981-44B4-B286-3F1FA37260E1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89EA869-30DC-4FED-84E0-72EDE136CBDB}" type="datetimeFigureOut">
              <a:rPr lang="es-VE" smtClean="0"/>
              <a:t>25/11/2016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8E69DCF-7981-44B4-B286-3F1FA37260E1}" type="slidenum">
              <a:rPr lang="es-VE" smtClean="0"/>
              <a:t>‹Nº›</a:t>
            </a:fld>
            <a:endParaRPr lang="es-V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EA869-30DC-4FED-84E0-72EDE136CBDB}" type="datetimeFigureOut">
              <a:rPr lang="es-VE" smtClean="0"/>
              <a:t>25/11/2016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69DCF-7981-44B4-B286-3F1FA37260E1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89EA869-30DC-4FED-84E0-72EDE136CBDB}" type="datetimeFigureOut">
              <a:rPr lang="es-VE" smtClean="0"/>
              <a:t>25/11/2016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8E69DCF-7981-44B4-B286-3F1FA37260E1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89EA869-30DC-4FED-84E0-72EDE136CBDB}" type="datetimeFigureOut">
              <a:rPr lang="es-VE" smtClean="0"/>
              <a:t>25/11/2016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8E69DCF-7981-44B4-B286-3F1FA37260E1}" type="slidenum">
              <a:rPr lang="es-VE" smtClean="0"/>
              <a:t>‹Nº›</a:t>
            </a:fld>
            <a:endParaRPr lang="es-V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89EA869-30DC-4FED-84E0-72EDE136CBDB}" type="datetimeFigureOut">
              <a:rPr lang="es-VE" smtClean="0"/>
              <a:t>25/11/2016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8E69DCF-7981-44B4-B286-3F1FA37260E1}" type="slidenum">
              <a:rPr lang="es-VE" smtClean="0"/>
              <a:t>‹Nº›</a:t>
            </a:fld>
            <a:endParaRPr lang="es-V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89EA869-30DC-4FED-84E0-72EDE136CBDB}" type="datetimeFigureOut">
              <a:rPr lang="es-VE" smtClean="0"/>
              <a:t>25/11/2016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VE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8E69DCF-7981-44B4-B286-3F1FA37260E1}" type="slidenum">
              <a:rPr lang="es-VE" smtClean="0"/>
              <a:t>‹Nº›</a:t>
            </a:fld>
            <a:endParaRPr lang="es-V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268760"/>
            <a:ext cx="7772400" cy="1470025"/>
          </a:xfrm>
        </p:spPr>
        <p:txBody>
          <a:bodyPr/>
          <a:lstStyle/>
          <a:p>
            <a:r>
              <a:rPr lang="es-VE" dirty="0" smtClean="0"/>
              <a:t>INGENIERIA DE REQUISITOS</a:t>
            </a:r>
            <a:endParaRPr lang="es-VE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99592" y="3645024"/>
            <a:ext cx="6400800" cy="2063080"/>
          </a:xfrm>
        </p:spPr>
        <p:txBody>
          <a:bodyPr>
            <a:normAutofit fontScale="92500" lnSpcReduction="10000"/>
          </a:bodyPr>
          <a:lstStyle/>
          <a:p>
            <a:r>
              <a:rPr lang="es-VE" dirty="0" smtClean="0"/>
              <a:t>INTEGRANTES:</a:t>
            </a:r>
          </a:p>
          <a:p>
            <a:r>
              <a:rPr lang="es-VE" dirty="0" smtClean="0"/>
              <a:t>Alanís Rey</a:t>
            </a:r>
          </a:p>
          <a:p>
            <a:r>
              <a:rPr lang="es-VE" dirty="0" smtClean="0"/>
              <a:t>Erik Mavarez</a:t>
            </a:r>
          </a:p>
          <a:p>
            <a:r>
              <a:rPr lang="es-VE" dirty="0" smtClean="0"/>
              <a:t>Extiven </a:t>
            </a:r>
            <a:r>
              <a:rPr lang="es-VE" dirty="0" err="1" smtClean="0"/>
              <a:t>Sulbaran</a:t>
            </a:r>
            <a:endParaRPr lang="es-VE" dirty="0" smtClean="0"/>
          </a:p>
          <a:p>
            <a:r>
              <a:rPr lang="es-VE" dirty="0" err="1" smtClean="0"/>
              <a:t>Derick</a:t>
            </a:r>
            <a:r>
              <a:rPr lang="es-VE" dirty="0" smtClean="0"/>
              <a:t> Araujo</a:t>
            </a: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171159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TECNICAS PARA ESCRIBIR REQUERIMIENTOS DE ALTA CALIDAD</a:t>
            </a:r>
            <a:endParaRPr lang="es-VE" dirty="0"/>
          </a:p>
        </p:txBody>
      </p:sp>
      <p:pic>
        <p:nvPicPr>
          <p:cNvPr id="1026" name="Picture 2" descr="Resultado de imagen para requerimient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2162" y="4113964"/>
            <a:ext cx="3076575" cy="2622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13 CuadroTexto"/>
          <p:cNvSpPr txBox="1"/>
          <p:nvPr/>
        </p:nvSpPr>
        <p:spPr>
          <a:xfrm>
            <a:off x="503487" y="2245334"/>
            <a:ext cx="757931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3200" dirty="0" smtClean="0"/>
              <a:t>11. Seguir cada Requerimiento en su </a:t>
            </a:r>
          </a:p>
          <a:p>
            <a:r>
              <a:rPr lang="es-VE" sz="3200" dirty="0"/>
              <a:t> </a:t>
            </a:r>
            <a:r>
              <a:rPr lang="es-VE" sz="3200" dirty="0" smtClean="0"/>
              <a:t>      Diseño.</a:t>
            </a:r>
            <a:endParaRPr lang="es-VE" sz="3200" dirty="0"/>
          </a:p>
        </p:txBody>
      </p:sp>
      <p:sp>
        <p:nvSpPr>
          <p:cNvPr id="26" name="25 CuadroTexto"/>
          <p:cNvSpPr txBox="1"/>
          <p:nvPr/>
        </p:nvSpPr>
        <p:spPr>
          <a:xfrm>
            <a:off x="938535" y="2704564"/>
            <a:ext cx="69797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3200" dirty="0" smtClean="0"/>
              <a:t>1. Identificar las Clases de Usuario.</a:t>
            </a:r>
            <a:endParaRPr lang="es-VE" sz="3200" dirty="0"/>
          </a:p>
        </p:txBody>
      </p:sp>
      <p:sp>
        <p:nvSpPr>
          <p:cNvPr id="28" name="27 CuadroTexto"/>
          <p:cNvSpPr txBox="1"/>
          <p:nvPr/>
        </p:nvSpPr>
        <p:spPr>
          <a:xfrm>
            <a:off x="467544" y="2737777"/>
            <a:ext cx="73509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3200" dirty="0" smtClean="0"/>
              <a:t>2. Extraer las necesidades de los individuos</a:t>
            </a:r>
            <a:endParaRPr lang="es-VE" sz="3200" dirty="0"/>
          </a:p>
        </p:txBody>
      </p:sp>
      <p:sp>
        <p:nvSpPr>
          <p:cNvPr id="27" name="26 CuadroTexto"/>
          <p:cNvSpPr txBox="1"/>
          <p:nvPr/>
        </p:nvSpPr>
        <p:spPr>
          <a:xfrm>
            <a:off x="1071584" y="2491555"/>
            <a:ext cx="671369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3200" dirty="0" smtClean="0"/>
              <a:t>3. Comprender las Ideas y Metas</a:t>
            </a:r>
          </a:p>
          <a:p>
            <a:r>
              <a:rPr lang="es-VE" sz="3200" dirty="0"/>
              <a:t> </a:t>
            </a:r>
            <a:r>
              <a:rPr lang="es-VE" sz="3200" dirty="0" smtClean="0"/>
              <a:t>   del Usuario.</a:t>
            </a:r>
            <a:endParaRPr lang="es-VE" sz="3200" dirty="0"/>
          </a:p>
        </p:txBody>
      </p:sp>
      <p:sp>
        <p:nvSpPr>
          <p:cNvPr id="30" name="29 CuadroTexto"/>
          <p:cNvSpPr txBox="1"/>
          <p:nvPr/>
        </p:nvSpPr>
        <p:spPr>
          <a:xfrm>
            <a:off x="594790" y="2491555"/>
            <a:ext cx="709643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3200" dirty="0" smtClean="0"/>
              <a:t>4. Analizar la Información </a:t>
            </a:r>
            <a:r>
              <a:rPr lang="es-VE" sz="3200" dirty="0"/>
              <a:t>S</a:t>
            </a:r>
            <a:r>
              <a:rPr lang="es-VE" sz="3200" dirty="0" smtClean="0"/>
              <a:t>uministrada o </a:t>
            </a:r>
          </a:p>
          <a:p>
            <a:r>
              <a:rPr lang="es-VE" sz="3200" dirty="0"/>
              <a:t> </a:t>
            </a:r>
            <a:r>
              <a:rPr lang="es-VE" sz="3200" dirty="0" smtClean="0"/>
              <a:t>    Recibida por el Usuario.</a:t>
            </a:r>
            <a:endParaRPr lang="es-VE" sz="3200" dirty="0"/>
          </a:p>
        </p:txBody>
      </p:sp>
      <p:sp>
        <p:nvSpPr>
          <p:cNvPr id="32" name="31 CuadroTexto"/>
          <p:cNvSpPr txBox="1"/>
          <p:nvPr/>
        </p:nvSpPr>
        <p:spPr>
          <a:xfrm>
            <a:off x="827584" y="2458342"/>
            <a:ext cx="635866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3200" dirty="0" smtClean="0"/>
              <a:t>5. Comprender la Importancia de los </a:t>
            </a:r>
          </a:p>
          <a:p>
            <a:r>
              <a:rPr lang="es-VE" sz="3200" dirty="0"/>
              <a:t> </a:t>
            </a:r>
            <a:r>
              <a:rPr lang="es-VE" sz="3200" dirty="0" smtClean="0"/>
              <a:t>    Atributos de Calidad.</a:t>
            </a:r>
            <a:endParaRPr lang="es-VE" sz="3200" dirty="0"/>
          </a:p>
        </p:txBody>
      </p:sp>
      <p:sp>
        <p:nvSpPr>
          <p:cNvPr id="33" name="32 CuadroTexto"/>
          <p:cNvSpPr txBox="1"/>
          <p:nvPr/>
        </p:nvSpPr>
        <p:spPr>
          <a:xfrm>
            <a:off x="827584" y="2491555"/>
            <a:ext cx="521367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3200" dirty="0" smtClean="0"/>
              <a:t>6. Negociar las Prioridades de </a:t>
            </a:r>
          </a:p>
          <a:p>
            <a:r>
              <a:rPr lang="es-VE" sz="3200" dirty="0"/>
              <a:t> </a:t>
            </a:r>
            <a:r>
              <a:rPr lang="es-VE" sz="3200" dirty="0" smtClean="0"/>
              <a:t>    Implementación.</a:t>
            </a:r>
            <a:endParaRPr lang="es-VE" sz="3200" dirty="0"/>
          </a:p>
        </p:txBody>
      </p:sp>
      <p:sp>
        <p:nvSpPr>
          <p:cNvPr id="34" name="33 CuadroTexto"/>
          <p:cNvSpPr txBox="1"/>
          <p:nvPr/>
        </p:nvSpPr>
        <p:spPr>
          <a:xfrm>
            <a:off x="467544" y="2245334"/>
            <a:ext cx="810670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eriod" startAt="7"/>
            </a:pPr>
            <a:r>
              <a:rPr lang="es-VE" sz="3200" dirty="0" smtClean="0"/>
              <a:t>Traducir las necesidades de usuario</a:t>
            </a:r>
          </a:p>
          <a:p>
            <a:r>
              <a:rPr lang="es-VE" sz="3200" dirty="0" smtClean="0"/>
              <a:t> escritas dentro de las especificaciones </a:t>
            </a:r>
          </a:p>
          <a:p>
            <a:r>
              <a:rPr lang="es-VE" sz="3200" dirty="0" smtClean="0"/>
              <a:t>modelos de requerimientos.</a:t>
            </a:r>
            <a:endParaRPr lang="es-VE" sz="3200" dirty="0"/>
          </a:p>
        </p:txBody>
      </p:sp>
      <p:sp>
        <p:nvSpPr>
          <p:cNvPr id="35" name="34 CuadroTexto"/>
          <p:cNvSpPr txBox="1"/>
          <p:nvPr/>
        </p:nvSpPr>
        <p:spPr>
          <a:xfrm>
            <a:off x="602457" y="2491555"/>
            <a:ext cx="625042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3200" dirty="0" smtClean="0"/>
              <a:t>8. Examinar los requerimientos </a:t>
            </a:r>
          </a:p>
          <a:p>
            <a:r>
              <a:rPr lang="es-VE" sz="3200" dirty="0"/>
              <a:t> </a:t>
            </a:r>
            <a:r>
              <a:rPr lang="es-VE" sz="3200" dirty="0" smtClean="0"/>
              <a:t>   documentados.</a:t>
            </a:r>
            <a:endParaRPr lang="es-VE" sz="3200" dirty="0"/>
          </a:p>
        </p:txBody>
      </p:sp>
      <p:sp>
        <p:nvSpPr>
          <p:cNvPr id="36" name="35 CuadroTexto"/>
          <p:cNvSpPr txBox="1"/>
          <p:nvPr/>
        </p:nvSpPr>
        <p:spPr>
          <a:xfrm>
            <a:off x="827584" y="2458342"/>
            <a:ext cx="549919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3200" dirty="0" smtClean="0"/>
              <a:t>9. Definir el Punto de Partida de</a:t>
            </a:r>
          </a:p>
          <a:p>
            <a:r>
              <a:rPr lang="es-VE" sz="3200" dirty="0"/>
              <a:t> </a:t>
            </a:r>
            <a:r>
              <a:rPr lang="es-VE" sz="3200" dirty="0" smtClean="0"/>
              <a:t>    los Requerimientos.</a:t>
            </a:r>
            <a:endParaRPr lang="es-VE" sz="3200" dirty="0"/>
          </a:p>
        </p:txBody>
      </p:sp>
      <p:sp>
        <p:nvSpPr>
          <p:cNvPr id="37" name="36 CuadroTexto"/>
          <p:cNvSpPr txBox="1"/>
          <p:nvPr/>
        </p:nvSpPr>
        <p:spPr>
          <a:xfrm>
            <a:off x="521859" y="2505736"/>
            <a:ext cx="697011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3200" dirty="0" smtClean="0"/>
              <a:t>10. Revisar y Evaluar el Impacto de Cada </a:t>
            </a:r>
          </a:p>
          <a:p>
            <a:r>
              <a:rPr lang="es-VE" sz="3200" dirty="0"/>
              <a:t> </a:t>
            </a:r>
            <a:r>
              <a:rPr lang="es-VE" sz="3200" dirty="0" smtClean="0"/>
              <a:t>      Requerimiento.</a:t>
            </a:r>
            <a:endParaRPr lang="es-VE" sz="3200" dirty="0"/>
          </a:p>
        </p:txBody>
      </p:sp>
      <p:sp>
        <p:nvSpPr>
          <p:cNvPr id="38" name="37 CuadroTexto"/>
          <p:cNvSpPr txBox="1"/>
          <p:nvPr/>
        </p:nvSpPr>
        <p:spPr>
          <a:xfrm>
            <a:off x="612274" y="2212121"/>
            <a:ext cx="66216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3200" dirty="0" smtClean="0"/>
              <a:t>12. Agrupar los Requerimientos según </a:t>
            </a:r>
          </a:p>
          <a:p>
            <a:r>
              <a:rPr lang="es-VE" sz="3200" dirty="0" smtClean="0"/>
              <a:t>rendimiento y actividad de cambio </a:t>
            </a:r>
          </a:p>
          <a:p>
            <a:r>
              <a:rPr lang="es-VE" sz="3200" dirty="0" smtClean="0"/>
              <a:t>durante el Proyecto.</a:t>
            </a:r>
            <a:endParaRPr lang="es-VE" sz="3200" dirty="0"/>
          </a:p>
        </p:txBody>
      </p:sp>
    </p:spTree>
    <p:extLst>
      <p:ext uri="{BB962C8B-B14F-4D97-AF65-F5344CB8AC3E}">
        <p14:creationId xmlns:p14="http://schemas.microsoft.com/office/powerpoint/2010/main" val="386596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26" grpId="0"/>
      <p:bldP spid="26" grpId="1"/>
      <p:bldP spid="28" grpId="0"/>
      <p:bldP spid="28" grpId="1"/>
      <p:bldP spid="27" grpId="0"/>
      <p:bldP spid="27" grpId="1"/>
      <p:bldP spid="30" grpId="0"/>
      <p:bldP spid="30" grpId="1"/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sultado de imagen para metricas y calidad del softwa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9027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2204864"/>
            <a:ext cx="8229600" cy="1399032"/>
          </a:xfrm>
        </p:spPr>
        <p:txBody>
          <a:bodyPr>
            <a:normAutofit/>
          </a:bodyPr>
          <a:lstStyle/>
          <a:p>
            <a:pPr algn="ctr"/>
            <a:r>
              <a:rPr lang="es-VE" sz="6000" dirty="0" smtClean="0"/>
              <a:t>¡GRACIAS!</a:t>
            </a:r>
            <a:endParaRPr lang="es-VE" sz="6000" dirty="0"/>
          </a:p>
        </p:txBody>
      </p:sp>
    </p:spTree>
    <p:extLst>
      <p:ext uri="{BB962C8B-B14F-4D97-AF65-F5344CB8AC3E}">
        <p14:creationId xmlns:p14="http://schemas.microsoft.com/office/powerpoint/2010/main" val="206150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s-VE" sz="3300"/>
              <a:t>¿Requisitos?</a:t>
            </a:r>
          </a:p>
        </p:txBody>
      </p:sp>
      <p:sp>
        <p:nvSpPr>
          <p:cNvPr id="3" name="2 Subtítulo"/>
          <p:cNvSpPr txBox="1">
            <a:spLocks noGrp="1"/>
          </p:cNvSpPr>
          <p:nvPr>
            <p:ph type="subTitle" idx="4294967295"/>
          </p:nvPr>
        </p:nvSpPr>
        <p:spPr>
          <a:xfrm>
            <a:off x="1373188" y="3854450"/>
            <a:ext cx="7770812" cy="1958975"/>
          </a:xfrm>
        </p:spPr>
        <p:txBody>
          <a:bodyPr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indent="0" algn="ctr">
              <a:buNone/>
            </a:pPr>
            <a:endParaRPr lang="es-VE"/>
          </a:p>
          <a:p>
            <a:pPr marL="0" indent="0" algn="ctr">
              <a:buNone/>
            </a:pPr>
            <a:endParaRPr lang="es-VE"/>
          </a:p>
          <a:p>
            <a:pPr marL="0" indent="0" algn="ctr">
              <a:buNone/>
            </a:pPr>
            <a:endParaRPr lang="es-VE"/>
          </a:p>
          <a:p>
            <a:pPr marL="0" indent="0" algn="ctr">
              <a:buNone/>
            </a:pPr>
            <a:endParaRPr lang="es-VE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 rot="36000">
            <a:off x="5082221" y="2174950"/>
            <a:ext cx="2860262" cy="227270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4 CuadroTexto"/>
          <p:cNvSpPr txBox="1"/>
          <p:nvPr/>
        </p:nvSpPr>
        <p:spPr>
          <a:xfrm>
            <a:off x="718413" y="1212938"/>
            <a:ext cx="7967522" cy="1269111"/>
          </a:xfrm>
          <a:prstGeom prst="rect">
            <a:avLst/>
          </a:prstGeom>
          <a:noFill/>
          <a:ln>
            <a:noFill/>
          </a:ln>
        </p:spPr>
        <p:txBody>
          <a:bodyPr vert="horz" wrap="none" lIns="81639" tIns="40820" rIns="81639" bIns="40820" anchorCtr="0" compatLnSpc="0"/>
          <a:lstStyle/>
          <a:p>
            <a:pPr hangingPunct="0">
              <a:spcBef>
                <a:spcPts val="1080"/>
              </a:spcBef>
              <a:spcAft>
                <a:spcPts val="900"/>
              </a:spcAft>
              <a:defRPr sz="1300"/>
            </a:pPr>
            <a:r>
              <a:rPr lang="es-VE" sz="1200">
                <a:latin typeface="Liberation Sans" pitchFamily="18"/>
                <a:ea typeface="DejaVu Sans" pitchFamily="2"/>
                <a:cs typeface="FreeSans" pitchFamily="2"/>
              </a:rPr>
              <a:t>El propósito de la ingeniería de requisitos es hacer que los mismos alcancen un estado óptimo</a:t>
            </a:r>
          </a:p>
          <a:p>
            <a:pPr hangingPunct="0">
              <a:spcBef>
                <a:spcPts val="1080"/>
              </a:spcBef>
              <a:spcAft>
                <a:spcPts val="900"/>
              </a:spcAft>
              <a:defRPr sz="1300"/>
            </a:pPr>
            <a:r>
              <a:rPr lang="es-VE" sz="1200">
                <a:latin typeface="Liberation Sans" pitchFamily="18"/>
                <a:ea typeface="DejaVu Sans" pitchFamily="2"/>
                <a:cs typeface="FreeSans" pitchFamily="2"/>
              </a:rPr>
              <a:t>antes de alcanzar la fase de diseño en el proyecto. Los buenos requisitos deben ser medibles,</a:t>
            </a:r>
          </a:p>
          <a:p>
            <a:pPr hangingPunct="0">
              <a:spcBef>
                <a:spcPts val="1080"/>
              </a:spcBef>
              <a:spcAft>
                <a:spcPts val="900"/>
              </a:spcAft>
              <a:defRPr sz="1300"/>
            </a:pPr>
            <a:r>
              <a:rPr lang="es-VE" sz="1200">
                <a:latin typeface="Liberation Sans" pitchFamily="18"/>
                <a:ea typeface="DejaVu Sans" pitchFamily="2"/>
                <a:cs typeface="FreeSans" pitchFamily="2"/>
              </a:rPr>
              <a:t>comprobables, sin ambigüedades o contradicciones, etc.</a:t>
            </a:r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 rot="1200">
            <a:off x="283815" y="2487986"/>
            <a:ext cx="4665762" cy="34996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117210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s-VE"/>
              <a:t>Tipos de Requisitos;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0" y="1698244"/>
            <a:ext cx="7445367" cy="98988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algn="ctr" hangingPunct="0">
              <a:buNone/>
            </a:pPr>
            <a:r>
              <a:rPr lang="es-VE" sz="1400" b="1" dirty="0">
                <a:latin typeface="Liberation Sans" pitchFamily="18"/>
                <a:ea typeface="DejaVu Sans" pitchFamily="2"/>
                <a:cs typeface="FreeSans" pitchFamily="2"/>
              </a:rPr>
              <a:t>Funcionales</a:t>
            </a:r>
            <a:r>
              <a:rPr lang="es-VE" sz="1400" dirty="0">
                <a:latin typeface="Liberation Sans" pitchFamily="18"/>
                <a:ea typeface="DejaVu Sans" pitchFamily="2"/>
                <a:cs typeface="FreeSans" pitchFamily="2"/>
              </a:rPr>
              <a:t>: Son los que el usuario necesita que efectúe el software, los requerimientos funcionales de un sistema describen la funcionalidad o los servicios que se espera que éste provea</a:t>
            </a:r>
          </a:p>
          <a:p>
            <a:pPr algn="ctr" hangingPunct="0">
              <a:buNone/>
            </a:pPr>
            <a:endParaRPr lang="es-VE" sz="2900" dirty="0">
              <a:latin typeface="Liberation Sans" pitchFamily="18"/>
              <a:ea typeface="DejaVu Sans" pitchFamily="2"/>
              <a:cs typeface="FreeSans" pitchFamily="2"/>
            </a:endParaRPr>
          </a:p>
        </p:txBody>
      </p:sp>
      <p:graphicFrame>
        <p:nvGraphicFramePr>
          <p:cNvPr id="4" name="3 Objeto"/>
          <p:cNvGraphicFramePr/>
          <p:nvPr/>
        </p:nvGraphicFramePr>
        <p:xfrm>
          <a:off x="2314268" y="5076772"/>
          <a:ext cx="4744462" cy="754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r:id="rId4" imgW="1047896" imgH="1047896" progId="Word.OpenDocumentText.12">
                  <p:embed/>
                </p:oleObj>
              </mc:Choice>
              <mc:Fallback>
                <p:oleObj r:id="rId4" imgW="1047896" imgH="1047896" progId="Word.OpenDocumentTex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14268" y="5076772"/>
                        <a:ext cx="4744462" cy="754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172092" y="2897140"/>
            <a:ext cx="7861067" cy="108720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algn="ctr" hangingPunct="0">
              <a:buNone/>
            </a:pPr>
            <a:r>
              <a:rPr lang="es-VE" sz="1400" b="1" dirty="0">
                <a:latin typeface="Liberation Sans" pitchFamily="18"/>
                <a:ea typeface="DejaVu Sans" pitchFamily="2"/>
                <a:cs typeface="FreeSans" pitchFamily="2"/>
              </a:rPr>
              <a:t>No Funcionales</a:t>
            </a:r>
            <a:r>
              <a:rPr lang="es-VE" sz="1400" dirty="0">
                <a:latin typeface="Liberation Sans" pitchFamily="18"/>
                <a:ea typeface="DejaVu Sans" pitchFamily="2"/>
                <a:cs typeface="FreeSans" pitchFamily="2"/>
              </a:rPr>
              <a:t>: Son aquellos requerimientos que no se refieren directamente a las funciones específicas que entrega el sistema, sino a las propiedades emergentes de éste. Definen las restricciones del sistema como la capacidad de los dispositivos de entrada/salida y la representación de datos que se utiliza en la interfaz del sistema  </a:t>
            </a:r>
            <a:r>
              <a:rPr lang="es-VE" sz="1400" dirty="0">
                <a:solidFill>
                  <a:srgbClr val="000000"/>
                </a:solidFill>
                <a:latin typeface="Liberation Sans" pitchFamily="18"/>
                <a:ea typeface="DejaVu Sans" pitchFamily="2"/>
                <a:cs typeface="FreeSans" pitchFamily="2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753619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6988924" y="1437923"/>
            <a:ext cx="23462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VE" b="1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Verificar los requisitos</a:t>
            </a:r>
            <a:endParaRPr lang="es-VE" b="0" i="0" dirty="0" smtClean="0">
              <a:solidFill>
                <a:srgbClr val="252525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527070" y="112357"/>
            <a:ext cx="63289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800" b="1" dirty="0" smtClean="0"/>
              <a:t>Fases de la ingeniería de requisitos</a:t>
            </a:r>
            <a:r>
              <a:rPr lang="es-VE" b="1" dirty="0" smtClean="0"/>
              <a:t>.</a:t>
            </a:r>
            <a:endParaRPr lang="es-VE" b="1" dirty="0"/>
          </a:p>
        </p:txBody>
      </p:sp>
      <p:sp>
        <p:nvSpPr>
          <p:cNvPr id="6" name="Rectángulo 5"/>
          <p:cNvSpPr/>
          <p:nvPr/>
        </p:nvSpPr>
        <p:spPr>
          <a:xfrm>
            <a:off x="118716" y="1377760"/>
            <a:ext cx="18350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VE" b="1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Obtener requisitos</a:t>
            </a:r>
            <a:endParaRPr lang="es-VE" b="0" i="0" dirty="0" smtClean="0">
              <a:solidFill>
                <a:srgbClr val="252525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1999373" y="3712817"/>
            <a:ext cx="18163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VE" b="1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Analizar requisitos</a:t>
            </a:r>
            <a:endParaRPr lang="es-VE" b="0" i="0" dirty="0" smtClean="0">
              <a:solidFill>
                <a:srgbClr val="252525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5187727" y="3743099"/>
            <a:ext cx="21529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VE" b="1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Documentar requisitos</a:t>
            </a:r>
            <a:endParaRPr lang="es-VE" b="0" i="0" dirty="0" smtClean="0">
              <a:solidFill>
                <a:srgbClr val="252525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3402179" y="1377760"/>
            <a:ext cx="21322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VE" b="1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Validar los requisitos</a:t>
            </a:r>
            <a:endParaRPr lang="es-VE" b="0" i="0" dirty="0">
              <a:solidFill>
                <a:srgbClr val="252525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575" y="1898864"/>
            <a:ext cx="1731317" cy="1438700"/>
          </a:xfrm>
          <a:prstGeom prst="rect">
            <a:avLst/>
          </a:prstGeom>
        </p:spPr>
      </p:pic>
      <p:sp>
        <p:nvSpPr>
          <p:cNvPr id="11" name="Flecha izquierda y arriba 10"/>
          <p:cNvSpPr/>
          <p:nvPr/>
        </p:nvSpPr>
        <p:spPr>
          <a:xfrm rot="5400000">
            <a:off x="367059" y="3935709"/>
            <a:ext cx="1338349" cy="1032719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3750" y="4393454"/>
            <a:ext cx="1055007" cy="1406676"/>
          </a:xfrm>
          <a:prstGeom prst="rect">
            <a:avLst/>
          </a:prstGeom>
        </p:spPr>
      </p:pic>
      <p:sp>
        <p:nvSpPr>
          <p:cNvPr id="13" name="Flecha derecha 12"/>
          <p:cNvSpPr/>
          <p:nvPr/>
        </p:nvSpPr>
        <p:spPr>
          <a:xfrm>
            <a:off x="3981991" y="4724709"/>
            <a:ext cx="972590" cy="6691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842" y="4595346"/>
            <a:ext cx="1012859" cy="1062234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010" y="1926256"/>
            <a:ext cx="573578" cy="1331521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5159" y="1810293"/>
            <a:ext cx="1179422" cy="1241496"/>
          </a:xfrm>
          <a:prstGeom prst="rect">
            <a:avLst/>
          </a:prstGeom>
        </p:spPr>
      </p:pic>
      <p:sp>
        <p:nvSpPr>
          <p:cNvPr id="18" name="Flecha izquierda y arriba 17"/>
          <p:cNvSpPr/>
          <p:nvPr/>
        </p:nvSpPr>
        <p:spPr>
          <a:xfrm>
            <a:off x="7499963" y="3993665"/>
            <a:ext cx="1003762" cy="1376958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19" name="Flecha derecha 18"/>
          <p:cNvSpPr/>
          <p:nvPr/>
        </p:nvSpPr>
        <p:spPr>
          <a:xfrm rot="10800000">
            <a:off x="5740977" y="2096454"/>
            <a:ext cx="972590" cy="6691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pic>
        <p:nvPicPr>
          <p:cNvPr id="20" name="Imagen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8758" y="4265491"/>
            <a:ext cx="927908" cy="1546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55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3042457" y="58192"/>
            <a:ext cx="4809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dirty="0" smtClean="0"/>
              <a:t>Documento de requisitos (DRS)</a:t>
            </a:r>
            <a:endParaRPr lang="es-VE" sz="2400" dirty="0"/>
          </a:p>
        </p:txBody>
      </p:sp>
      <p:sp>
        <p:nvSpPr>
          <p:cNvPr id="9" name="Rectángulo 8"/>
          <p:cNvSpPr/>
          <p:nvPr/>
        </p:nvSpPr>
        <p:spPr>
          <a:xfrm>
            <a:off x="4184881" y="2467970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VE" altLang="es-VE" b="1" dirty="0">
                <a:solidFill>
                  <a:srgbClr val="000000"/>
                </a:solidFill>
                <a:latin typeface="inherit"/>
                <a:cs typeface="Arial" panose="020B0604020202020204" pitchFamily="34" charset="0"/>
              </a:rPr>
              <a:t>Alcance de este documento</a:t>
            </a:r>
            <a:endParaRPr lang="es-VE" altLang="es-VE" sz="14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VE" altLang="es-VE" dirty="0">
                <a:latin typeface="Arial" panose="020B0604020202020204" pitchFamily="34" charset="0"/>
                <a:cs typeface="Arial" panose="020B0604020202020204" pitchFamily="34" charset="0"/>
              </a:rPr>
              <a:t>Nuestra empresa </a:t>
            </a:r>
            <a:r>
              <a:rPr lang="es-VE" altLang="es-VE" dirty="0" err="1">
                <a:latin typeface="Arial" panose="020B0604020202020204" pitchFamily="34" charset="0"/>
                <a:cs typeface="Arial" panose="020B0604020202020204" pitchFamily="34" charset="0"/>
              </a:rPr>
              <a:t>Creep</a:t>
            </a:r>
            <a:r>
              <a:rPr lang="es-VE" altLang="es-VE" dirty="0">
                <a:latin typeface="Arial" panose="020B0604020202020204" pitchFamily="34" charset="0"/>
                <a:cs typeface="Arial" panose="020B0604020202020204" pitchFamily="34" charset="0"/>
              </a:rPr>
              <a:t> Co. y en particular nuestro grupo de ingenieros de software: Juan Jaime del Solar, Oscar Granadino y Álvaro Vásquez, quiere alcanzar el entendimiento de las materias tratadas en este documento por parte del usuario.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496559" y="4646136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VE" altLang="es-VE" b="1" dirty="0">
                <a:solidFill>
                  <a:srgbClr val="000000"/>
                </a:solidFill>
                <a:latin typeface="inherit"/>
                <a:cs typeface="Arial" panose="020B0604020202020204" pitchFamily="34" charset="0"/>
              </a:rPr>
              <a:t>Descripción</a:t>
            </a:r>
            <a:endParaRPr lang="es-VE" altLang="es-VE" sz="14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VE" altLang="es-VE" dirty="0">
                <a:latin typeface="Arial" panose="020B0604020202020204" pitchFamily="34" charset="0"/>
                <a:cs typeface="Arial" panose="020B0604020202020204" pitchFamily="34" charset="0"/>
              </a:rPr>
              <a:t>Este documento especifica los requerimientos obtenidos por nuestro grupo de ingenieros de software durante el proceso de </a:t>
            </a:r>
            <a:r>
              <a:rPr lang="es-VE" altLang="es-VE" dirty="0" err="1">
                <a:latin typeface="Arial" panose="020B0604020202020204" pitchFamily="34" charset="0"/>
                <a:cs typeface="Arial" panose="020B0604020202020204" pitchFamily="34" charset="0"/>
              </a:rPr>
              <a:t>elicitación</a:t>
            </a:r>
            <a:r>
              <a:rPr lang="es-VE" altLang="es-VE" dirty="0">
                <a:latin typeface="Arial" panose="020B0604020202020204" pitchFamily="34" charset="0"/>
                <a:cs typeface="Arial" panose="020B0604020202020204" pitchFamily="34" charset="0"/>
              </a:rPr>
              <a:t> de requerimientos del sistema </a:t>
            </a:r>
            <a:r>
              <a:rPr lang="es-VE" altLang="es-VE" dirty="0" err="1">
                <a:latin typeface="Arial" panose="020B0604020202020204" pitchFamily="34" charset="0"/>
                <a:cs typeface="Arial" panose="020B0604020202020204" pitchFamily="34" charset="0"/>
              </a:rPr>
              <a:t>TareaNet</a:t>
            </a:r>
            <a:r>
              <a:rPr lang="es-VE" altLang="es-VE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VE" dirty="0"/>
          </a:p>
        </p:txBody>
      </p:sp>
      <p:sp>
        <p:nvSpPr>
          <p:cNvPr id="12" name="Rectángulo 11"/>
          <p:cNvSpPr/>
          <p:nvPr/>
        </p:nvSpPr>
        <p:spPr>
          <a:xfrm>
            <a:off x="355600" y="103224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VE" altLang="es-VE" b="1" dirty="0" smtClean="0">
                <a:solidFill>
                  <a:srgbClr val="000000"/>
                </a:solidFill>
                <a:latin typeface="inherit"/>
                <a:cs typeface="Arial" panose="020B0604020202020204" pitchFamily="34" charset="0"/>
              </a:rPr>
              <a:t>Propósito del documento</a:t>
            </a:r>
            <a:endParaRPr lang="es-VE" altLang="es-VE" sz="1400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VE" altLang="es-VE" dirty="0" smtClean="0">
                <a:latin typeface="Arial" panose="020B0604020202020204" pitchFamily="34" charset="0"/>
                <a:cs typeface="Arial" panose="020B0604020202020204" pitchFamily="34" charset="0"/>
              </a:rPr>
              <a:t>Entregar al usuario información detallada sobre la obtención de requerimientos.</a:t>
            </a: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347218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580" y="0"/>
            <a:ext cx="787684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20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621102" y="655608"/>
            <a:ext cx="40501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Necesidades de los requisitos</a:t>
            </a:r>
            <a:endParaRPr lang="es-V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21102" y="2208363"/>
            <a:ext cx="4114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s-VE" dirty="0" smtClean="0"/>
              <a:t>Definir lo que se desea producir.</a:t>
            </a:r>
          </a:p>
          <a:p>
            <a:pPr marL="285750" indent="-285750">
              <a:buFontTx/>
              <a:buChar char="-"/>
            </a:pPr>
            <a:endParaRPr lang="es-VE" dirty="0" smtClean="0"/>
          </a:p>
          <a:p>
            <a:pPr marL="285750" indent="-285750">
              <a:buFontTx/>
              <a:buChar char="-"/>
            </a:pPr>
            <a:r>
              <a:rPr lang="es-VE" dirty="0" smtClean="0"/>
              <a:t>Genera especificaciones correctas.</a:t>
            </a:r>
          </a:p>
          <a:p>
            <a:pPr marL="285750" indent="-285750">
              <a:buFontTx/>
              <a:buChar char="-"/>
            </a:pPr>
            <a:endParaRPr lang="es-VE" dirty="0" smtClean="0"/>
          </a:p>
          <a:p>
            <a:pPr marL="285750" indent="-285750">
              <a:buFontTx/>
              <a:buChar char="-"/>
            </a:pPr>
            <a:r>
              <a:rPr lang="es-VE" dirty="0" smtClean="0"/>
              <a:t>consistente </a:t>
            </a:r>
            <a:r>
              <a:rPr lang="es-VE" dirty="0"/>
              <a:t>y </a:t>
            </a:r>
            <a:r>
              <a:rPr lang="es-VE" dirty="0" smtClean="0"/>
              <a:t>compacta.</a:t>
            </a:r>
          </a:p>
          <a:p>
            <a:pPr marL="285750" indent="-285750">
              <a:buFontTx/>
              <a:buChar char="-"/>
            </a:pPr>
            <a:endParaRPr lang="es-VE" dirty="0" smtClean="0"/>
          </a:p>
          <a:p>
            <a:r>
              <a:rPr lang="es-VE" dirty="0" smtClean="0"/>
              <a:t>-    Minimizar.</a:t>
            </a:r>
            <a:endParaRPr lang="es-VE" dirty="0"/>
          </a:p>
        </p:txBody>
      </p:sp>
      <p:cxnSp>
        <p:nvCxnSpPr>
          <p:cNvPr id="7" name="Conector recto de flecha 6"/>
          <p:cNvCxnSpPr/>
          <p:nvPr/>
        </p:nvCxnSpPr>
        <p:spPr>
          <a:xfrm>
            <a:off x="6560389" y="1178828"/>
            <a:ext cx="12940" cy="672860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/>
          <p:cNvSpPr txBox="1"/>
          <p:nvPr/>
        </p:nvSpPr>
        <p:spPr>
          <a:xfrm>
            <a:off x="4735902" y="655608"/>
            <a:ext cx="40501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Objetivos  de los requisitos</a:t>
            </a:r>
            <a:endParaRPr lang="es-V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Conector recto de flecha 8"/>
          <p:cNvCxnSpPr/>
          <p:nvPr/>
        </p:nvCxnSpPr>
        <p:spPr>
          <a:xfrm>
            <a:off x="2223459" y="1178828"/>
            <a:ext cx="12940" cy="672860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8188" y="2200455"/>
            <a:ext cx="2520800" cy="3027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73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621102" y="655608"/>
            <a:ext cx="40501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Características de los requisitos</a:t>
            </a:r>
            <a:endParaRPr lang="es-V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Conector recto de flecha 4"/>
          <p:cNvCxnSpPr/>
          <p:nvPr/>
        </p:nvCxnSpPr>
        <p:spPr>
          <a:xfrm>
            <a:off x="2540481" y="1178828"/>
            <a:ext cx="12940" cy="672860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/>
          <p:cNvSpPr txBox="1"/>
          <p:nvPr/>
        </p:nvSpPr>
        <p:spPr>
          <a:xfrm>
            <a:off x="556404" y="2208362"/>
            <a:ext cx="4114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s-VE" dirty="0" smtClean="0"/>
              <a:t>Necesario</a:t>
            </a:r>
          </a:p>
          <a:p>
            <a:pPr marL="342900" indent="-342900">
              <a:buAutoNum type="arabicParenR"/>
            </a:pPr>
            <a:endParaRPr lang="es-VE" dirty="0" smtClean="0"/>
          </a:p>
          <a:p>
            <a:pPr marL="342900" indent="-342900">
              <a:buAutoNum type="arabicParenR"/>
            </a:pPr>
            <a:r>
              <a:rPr lang="es-VE" dirty="0"/>
              <a:t>No </a:t>
            </a:r>
            <a:r>
              <a:rPr lang="es-VE" dirty="0" smtClean="0"/>
              <a:t>ambiguo</a:t>
            </a:r>
          </a:p>
          <a:p>
            <a:pPr marL="342900" indent="-342900">
              <a:buAutoNum type="arabicParenR"/>
            </a:pPr>
            <a:endParaRPr lang="es-VE" dirty="0" smtClean="0"/>
          </a:p>
          <a:p>
            <a:pPr marL="342900" indent="-342900">
              <a:buAutoNum type="arabicParenR"/>
            </a:pPr>
            <a:r>
              <a:rPr lang="es-VE" dirty="0" smtClean="0"/>
              <a:t>Conciso</a:t>
            </a:r>
          </a:p>
          <a:p>
            <a:pPr marL="342900" indent="-342900">
              <a:buAutoNum type="arabicParenR"/>
            </a:pPr>
            <a:endParaRPr lang="es-VE" dirty="0" smtClean="0"/>
          </a:p>
          <a:p>
            <a:pPr marL="342900" indent="-342900">
              <a:buAutoNum type="arabicParenR"/>
            </a:pPr>
            <a:r>
              <a:rPr lang="es-VE" dirty="0" smtClean="0"/>
              <a:t>Consistente</a:t>
            </a:r>
          </a:p>
          <a:p>
            <a:pPr marL="342900" indent="-342900">
              <a:buAutoNum type="arabicParenR"/>
            </a:pPr>
            <a:endParaRPr lang="es-VE" dirty="0" smtClean="0"/>
          </a:p>
          <a:p>
            <a:pPr marL="342900" indent="-342900">
              <a:buAutoNum type="arabicParenR"/>
            </a:pPr>
            <a:r>
              <a:rPr lang="es-VE" dirty="0" smtClean="0"/>
              <a:t>Completo</a:t>
            </a:r>
          </a:p>
          <a:p>
            <a:pPr marL="342900" indent="-342900">
              <a:buAutoNum type="arabicParenR"/>
            </a:pPr>
            <a:endParaRPr lang="es-VE" dirty="0" smtClean="0"/>
          </a:p>
          <a:p>
            <a:pPr marL="342900" indent="-342900">
              <a:buAutoNum type="arabicParenR"/>
            </a:pPr>
            <a:r>
              <a:rPr lang="es-VE" dirty="0" smtClean="0"/>
              <a:t>Alcanzable</a:t>
            </a:r>
          </a:p>
          <a:p>
            <a:pPr marL="342900" indent="-342900">
              <a:buAutoNum type="arabicParenR"/>
            </a:pPr>
            <a:endParaRPr lang="es-VE" dirty="0" smtClean="0"/>
          </a:p>
          <a:p>
            <a:pPr marL="342900" indent="-342900">
              <a:buAutoNum type="arabicParenR"/>
            </a:pPr>
            <a:r>
              <a:rPr lang="es-VE" dirty="0" smtClean="0"/>
              <a:t>Verificable</a:t>
            </a:r>
          </a:p>
          <a:p>
            <a:pPr marL="342900" indent="-342900">
              <a:buAutoNum type="arabicParenR"/>
            </a:pPr>
            <a:endParaRPr lang="es-VE" dirty="0" smtClean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5904" y="2539042"/>
            <a:ext cx="2194749" cy="301637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671204" y="655608"/>
            <a:ext cx="40501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Actores de los requisitos</a:t>
            </a:r>
            <a:endParaRPr lang="es-V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Conector recto de flecha 8"/>
          <p:cNvCxnSpPr/>
          <p:nvPr/>
        </p:nvCxnSpPr>
        <p:spPr>
          <a:xfrm>
            <a:off x="6381392" y="1159409"/>
            <a:ext cx="12940" cy="672860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/>
          <p:cNvSpPr txBox="1"/>
          <p:nvPr/>
        </p:nvSpPr>
        <p:spPr>
          <a:xfrm>
            <a:off x="4638855" y="2208362"/>
            <a:ext cx="4114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s-VE" dirty="0"/>
              <a:t>Usuario </a:t>
            </a:r>
            <a:r>
              <a:rPr lang="es-VE" dirty="0" smtClean="0"/>
              <a:t>final</a:t>
            </a:r>
          </a:p>
          <a:p>
            <a:pPr marL="342900" indent="-342900">
              <a:buAutoNum type="arabicParenR"/>
            </a:pPr>
            <a:endParaRPr lang="es-VE" dirty="0"/>
          </a:p>
          <a:p>
            <a:pPr marL="342900" indent="-342900">
              <a:buAutoNum type="arabicParenR"/>
            </a:pPr>
            <a:r>
              <a:rPr lang="es-VE" dirty="0" smtClean="0"/>
              <a:t>Usuario Líder</a:t>
            </a:r>
          </a:p>
          <a:p>
            <a:pPr marL="342900" indent="-342900">
              <a:buAutoNum type="arabicParenR"/>
            </a:pPr>
            <a:endParaRPr lang="es-VE" dirty="0"/>
          </a:p>
          <a:p>
            <a:pPr marL="342900" indent="-342900">
              <a:buAutoNum type="arabicParenR"/>
            </a:pPr>
            <a:r>
              <a:rPr lang="es-VE" dirty="0"/>
              <a:t>Personal de </a:t>
            </a:r>
            <a:r>
              <a:rPr lang="es-VE" dirty="0" smtClean="0"/>
              <a:t>Mantenimiento</a:t>
            </a:r>
          </a:p>
          <a:p>
            <a:pPr marL="342900" indent="-342900">
              <a:buAutoNum type="arabicParenR"/>
            </a:pPr>
            <a:endParaRPr lang="es-VE" dirty="0"/>
          </a:p>
          <a:p>
            <a:pPr marL="342900" indent="-342900">
              <a:buAutoNum type="arabicParenR"/>
            </a:pPr>
            <a:r>
              <a:rPr lang="es-VE" dirty="0"/>
              <a:t>Analistas y </a:t>
            </a:r>
            <a:r>
              <a:rPr lang="es-VE" dirty="0" smtClean="0"/>
              <a:t>programadores</a:t>
            </a:r>
          </a:p>
          <a:p>
            <a:pPr marL="342900" indent="-342900">
              <a:buAutoNum type="arabicParenR"/>
            </a:pPr>
            <a:endParaRPr lang="es-VE" dirty="0"/>
          </a:p>
          <a:p>
            <a:pPr marL="342900" indent="-342900">
              <a:buAutoNum type="arabicParenR"/>
            </a:pPr>
            <a:r>
              <a:rPr lang="es-VE" dirty="0"/>
              <a:t>Personal de pruebas</a:t>
            </a:r>
            <a:endParaRPr lang="es-VE" dirty="0" smtClean="0"/>
          </a:p>
          <a:p>
            <a:pPr marL="342900" indent="-342900">
              <a:buAutoNum type="arabicParenR"/>
            </a:pPr>
            <a:endParaRPr lang="es-VE" dirty="0" smtClean="0"/>
          </a:p>
        </p:txBody>
      </p:sp>
    </p:spTree>
    <p:extLst>
      <p:ext uri="{BB962C8B-B14F-4D97-AF65-F5344CB8AC3E}">
        <p14:creationId xmlns:p14="http://schemas.microsoft.com/office/powerpoint/2010/main" val="2430662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665563" y="483079"/>
            <a:ext cx="35454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V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Tipos de especificaciones</a:t>
            </a:r>
            <a:endParaRPr lang="es-V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Conector recto de flecha 6"/>
          <p:cNvCxnSpPr/>
          <p:nvPr/>
        </p:nvCxnSpPr>
        <p:spPr>
          <a:xfrm flipH="1">
            <a:off x="2665563" y="1414732"/>
            <a:ext cx="724619" cy="8798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>
            <a:off x="5524141" y="1437736"/>
            <a:ext cx="686878" cy="8568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/>
          <p:cNvCxnSpPr/>
          <p:nvPr/>
        </p:nvCxnSpPr>
        <p:spPr>
          <a:xfrm flipH="1">
            <a:off x="4438291" y="1570007"/>
            <a:ext cx="37742" cy="14492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/>
          <p:cNvSpPr txBox="1"/>
          <p:nvPr/>
        </p:nvSpPr>
        <p:spPr>
          <a:xfrm>
            <a:off x="2251495" y="2334247"/>
            <a:ext cx="1099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dirty="0" smtClean="0">
                <a:latin typeface="Arial" panose="020B0604020202020204" pitchFamily="34" charset="0"/>
                <a:cs typeface="Arial" panose="020B0604020202020204" pitchFamily="34" charset="0"/>
              </a:rPr>
              <a:t>Textual</a:t>
            </a:r>
            <a:r>
              <a:rPr lang="es-VE" dirty="0" smtClean="0"/>
              <a:t>.</a:t>
            </a:r>
            <a:endParaRPr lang="es-VE" dirty="0"/>
          </a:p>
        </p:txBody>
      </p:sp>
      <p:sp>
        <p:nvSpPr>
          <p:cNvPr id="15" name="CuadroTexto 14"/>
          <p:cNvSpPr txBox="1"/>
          <p:nvPr/>
        </p:nvSpPr>
        <p:spPr>
          <a:xfrm>
            <a:off x="3752490" y="3019245"/>
            <a:ext cx="15915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dirty="0" smtClean="0">
                <a:latin typeface="Arial" panose="020B0604020202020204" pitchFamily="34" charset="0"/>
                <a:cs typeface="Arial" panose="020B0604020202020204" pitchFamily="34" charset="0"/>
              </a:rPr>
              <a:t>Notación grafica.</a:t>
            </a:r>
            <a:endParaRPr lang="es-V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5913407" y="2415395"/>
            <a:ext cx="1022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VE" dirty="0" smtClean="0"/>
              <a:t>UML</a:t>
            </a:r>
            <a:endParaRPr lang="es-VE" dirty="0"/>
          </a:p>
        </p:txBody>
      </p:sp>
      <p:pic>
        <p:nvPicPr>
          <p:cNvPr id="18" name="Imagen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1162" y="3939627"/>
            <a:ext cx="1846053" cy="2133600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1775" y="3798704"/>
            <a:ext cx="1393031" cy="2466975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5132" y="4153683"/>
            <a:ext cx="1678781" cy="1590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13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80</TotalTime>
  <Words>465</Words>
  <Application>Microsoft Office PowerPoint</Application>
  <PresentationFormat>Presentación en pantalla (4:3)</PresentationFormat>
  <Paragraphs>91</Paragraphs>
  <Slides>12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4" baseType="lpstr">
      <vt:lpstr>Brío</vt:lpstr>
      <vt:lpstr>OpenDocument Text</vt:lpstr>
      <vt:lpstr>INGENIERIA DE REQUISITOS</vt:lpstr>
      <vt:lpstr>¿Requisitos?</vt:lpstr>
      <vt:lpstr>Tipos de Requisitos;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TECNICAS PARA ESCRIBIR REQUERIMIENTOS DE ALTA CALIDAD</vt:lpstr>
      <vt:lpstr>Presentación de PowerPoint</vt:lpstr>
      <vt:lpstr>¡GRACIAS!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TECNICAS PARA ESCRIBIR REQUERIMIENTOS DE ALTA CALIDAD</dc:title>
  <dc:creator>Darwin Araujo</dc:creator>
  <cp:lastModifiedBy>Darwin Araujo</cp:lastModifiedBy>
  <cp:revision>8</cp:revision>
  <dcterms:created xsi:type="dcterms:W3CDTF">2016-11-25T04:46:26Z</dcterms:created>
  <dcterms:modified xsi:type="dcterms:W3CDTF">2016-11-25T06:06:49Z</dcterms:modified>
</cp:coreProperties>
</file>